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l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8" r:id="rId2"/>
    <p:sldMasterId id="2147483771" r:id="rId3"/>
  </p:sldMasterIdLst>
  <p:notesMasterIdLst>
    <p:notesMasterId r:id="rId44"/>
  </p:notesMasterIdLst>
  <p:sldIdLst>
    <p:sldId id="404" r:id="rId4"/>
    <p:sldId id="532" r:id="rId5"/>
    <p:sldId id="474" r:id="rId6"/>
    <p:sldId id="522" r:id="rId7"/>
    <p:sldId id="524" r:id="rId8"/>
    <p:sldId id="483" r:id="rId9"/>
    <p:sldId id="476" r:id="rId10"/>
    <p:sldId id="410" r:id="rId11"/>
    <p:sldId id="477" r:id="rId12"/>
    <p:sldId id="531" r:id="rId13"/>
    <p:sldId id="534" r:id="rId14"/>
    <p:sldId id="443" r:id="rId15"/>
    <p:sldId id="480" r:id="rId16"/>
    <p:sldId id="486" r:id="rId17"/>
    <p:sldId id="495" r:id="rId18"/>
    <p:sldId id="528" r:id="rId19"/>
    <p:sldId id="516" r:id="rId20"/>
    <p:sldId id="521" r:id="rId21"/>
    <p:sldId id="529" r:id="rId22"/>
    <p:sldId id="490" r:id="rId23"/>
    <p:sldId id="491" r:id="rId24"/>
    <p:sldId id="493" r:id="rId25"/>
    <p:sldId id="487" r:id="rId26"/>
    <p:sldId id="502" r:id="rId27"/>
    <p:sldId id="504" r:id="rId28"/>
    <p:sldId id="505" r:id="rId29"/>
    <p:sldId id="508" r:id="rId30"/>
    <p:sldId id="509" r:id="rId31"/>
    <p:sldId id="526" r:id="rId32"/>
    <p:sldId id="512" r:id="rId33"/>
    <p:sldId id="513" r:id="rId34"/>
    <p:sldId id="533" r:id="rId35"/>
    <p:sldId id="499" r:id="rId36"/>
    <p:sldId id="453" r:id="rId37"/>
    <p:sldId id="454" r:id="rId38"/>
    <p:sldId id="455" r:id="rId39"/>
    <p:sldId id="456" r:id="rId40"/>
    <p:sldId id="459" r:id="rId41"/>
    <p:sldId id="484" r:id="rId42"/>
    <p:sldId id="264" r:id="rId43"/>
  </p:sldIdLst>
  <p:sldSz cx="12195175"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1" autoAdjust="0"/>
    <p:restoredTop sz="75712" autoAdjust="0"/>
  </p:normalViewPr>
  <p:slideViewPr>
    <p:cSldViewPr>
      <p:cViewPr varScale="1">
        <p:scale>
          <a:sx n="47" d="100"/>
          <a:sy n="47" d="100"/>
        </p:scale>
        <p:origin x="-654"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F296A-1EA1-48EA-A3CE-9A4FEB988AB6}" type="doc">
      <dgm:prSet loTypeId="urn:microsoft.com/office/officeart/2005/8/layout/vList3" loCatId="list" qsTypeId="urn:microsoft.com/office/officeart/2005/8/quickstyle/simple1" qsCatId="simple" csTypeId="urn:microsoft.com/office/officeart/2005/8/colors/accent1_2" csCatId="accent1" phldr="1"/>
      <dgm:spPr/>
    </dgm:pt>
    <dgm:pt modelId="{2C380893-DE11-4045-8DEB-D72377EDCD5F}">
      <dgm:prSet phldrT="[文本]"/>
      <dgm:spPr/>
      <dgm:t>
        <a:bodyPr/>
        <a:lstStyle/>
        <a:p>
          <a:r>
            <a:rPr lang="zh-CN" altLang="en-US" dirty="0" smtClean="0"/>
            <a:t>信息存储技术</a:t>
          </a:r>
          <a:endParaRPr lang="zh-CN" altLang="en-US" dirty="0"/>
        </a:p>
      </dgm:t>
    </dgm:pt>
    <dgm:pt modelId="{6FBAA348-5866-4051-8552-B618003544A4}" type="parTrans" cxnId="{E0F6B222-C22B-4289-BA5B-A1877187D217}">
      <dgm:prSet/>
      <dgm:spPr/>
      <dgm:t>
        <a:bodyPr/>
        <a:lstStyle/>
        <a:p>
          <a:endParaRPr lang="zh-CN" altLang="en-US"/>
        </a:p>
      </dgm:t>
    </dgm:pt>
    <dgm:pt modelId="{DECA91E1-FCBB-4484-AA80-911221951453}" type="sibTrans" cxnId="{E0F6B222-C22B-4289-BA5B-A1877187D217}">
      <dgm:prSet/>
      <dgm:spPr/>
      <dgm:t>
        <a:bodyPr/>
        <a:lstStyle/>
        <a:p>
          <a:endParaRPr lang="zh-CN" altLang="en-US"/>
        </a:p>
      </dgm:t>
    </dgm:pt>
    <dgm:pt modelId="{F354CD96-8AA5-4133-9203-6A3A2A44CC5D}">
      <dgm:prSet phldrT="[文本]"/>
      <dgm:spPr/>
      <dgm:t>
        <a:bodyPr/>
        <a:lstStyle/>
        <a:p>
          <a:r>
            <a:rPr lang="zh-CN" altLang="en-US" dirty="0" smtClean="0"/>
            <a:t>云计算</a:t>
          </a:r>
          <a:endParaRPr lang="zh-CN" altLang="en-US" dirty="0"/>
        </a:p>
      </dgm:t>
    </dgm:pt>
    <dgm:pt modelId="{31982FC5-AC47-4201-AFEF-0C179EF3712E}" type="parTrans" cxnId="{DB832F19-B2C5-4AAA-BCF1-15A0E67DDF21}">
      <dgm:prSet/>
      <dgm:spPr/>
      <dgm:t>
        <a:bodyPr/>
        <a:lstStyle/>
        <a:p>
          <a:endParaRPr lang="zh-CN" altLang="en-US"/>
        </a:p>
      </dgm:t>
    </dgm:pt>
    <dgm:pt modelId="{6DB5C48E-44D5-41EA-8C03-AAEF64F557EA}" type="sibTrans" cxnId="{DB832F19-B2C5-4AAA-BCF1-15A0E67DDF21}">
      <dgm:prSet/>
      <dgm:spPr/>
      <dgm:t>
        <a:bodyPr/>
        <a:lstStyle/>
        <a:p>
          <a:endParaRPr lang="zh-CN" altLang="en-US"/>
        </a:p>
      </dgm:t>
    </dgm:pt>
    <dgm:pt modelId="{E7BDF21F-2C84-423D-AB04-EB15B2D154E7}">
      <dgm:prSet phldrT="[文本]"/>
      <dgm:spPr/>
      <dgm:t>
        <a:bodyPr/>
        <a:lstStyle/>
        <a:p>
          <a:r>
            <a:rPr lang="zh-CN" altLang="en-US" dirty="0" smtClean="0"/>
            <a:t>数据资源</a:t>
          </a:r>
          <a:endParaRPr lang="zh-CN" altLang="en-US" dirty="0"/>
        </a:p>
      </dgm:t>
    </dgm:pt>
    <dgm:pt modelId="{AC2E7627-8883-4A0F-AE4F-3DC4D0AA1618}" type="parTrans" cxnId="{45ED0056-ECB9-4C3F-ACA6-F1E901E578FF}">
      <dgm:prSet/>
      <dgm:spPr/>
      <dgm:t>
        <a:bodyPr/>
        <a:lstStyle/>
        <a:p>
          <a:endParaRPr lang="zh-CN" altLang="en-US"/>
        </a:p>
      </dgm:t>
    </dgm:pt>
    <dgm:pt modelId="{31DA18BD-8FF4-4F30-B265-0BC5F4368FDF}" type="sibTrans" cxnId="{45ED0056-ECB9-4C3F-ACA6-F1E901E578FF}">
      <dgm:prSet/>
      <dgm:spPr/>
      <dgm:t>
        <a:bodyPr/>
        <a:lstStyle/>
        <a:p>
          <a:endParaRPr lang="zh-CN" altLang="en-US"/>
        </a:p>
      </dgm:t>
    </dgm:pt>
    <dgm:pt modelId="{D7E4CDA6-F6F5-459A-A9EB-30310A8D5C5C}">
      <dgm:prSet/>
      <dgm:spPr/>
      <dgm:t>
        <a:bodyPr/>
        <a:lstStyle/>
        <a:p>
          <a:r>
            <a:rPr lang="zh-CN" altLang="en-US" dirty="0" smtClean="0"/>
            <a:t>处理分析技术</a:t>
          </a:r>
          <a:endParaRPr lang="zh-CN" altLang="en-US" dirty="0"/>
        </a:p>
      </dgm:t>
    </dgm:pt>
    <dgm:pt modelId="{35CB2F8D-91EF-4583-88F6-0E9DFE73C29D}" type="parTrans" cxnId="{3ED2ABBD-6709-418E-8963-DC6DD2290CA7}">
      <dgm:prSet/>
      <dgm:spPr/>
      <dgm:t>
        <a:bodyPr/>
        <a:lstStyle/>
        <a:p>
          <a:endParaRPr lang="zh-CN" altLang="en-US"/>
        </a:p>
      </dgm:t>
    </dgm:pt>
    <dgm:pt modelId="{9AB47F7A-2BDA-4300-A3AD-3703D9D4A3AD}" type="sibTrans" cxnId="{3ED2ABBD-6709-418E-8963-DC6DD2290CA7}">
      <dgm:prSet/>
      <dgm:spPr/>
      <dgm:t>
        <a:bodyPr/>
        <a:lstStyle/>
        <a:p>
          <a:endParaRPr lang="zh-CN" altLang="en-US"/>
        </a:p>
      </dgm:t>
    </dgm:pt>
    <dgm:pt modelId="{8E373D71-1668-4D8A-AFAB-883E3337E027}" type="pres">
      <dgm:prSet presAssocID="{364F296A-1EA1-48EA-A3CE-9A4FEB988AB6}" presName="linearFlow" presStyleCnt="0">
        <dgm:presLayoutVars>
          <dgm:dir/>
          <dgm:resizeHandles val="exact"/>
        </dgm:presLayoutVars>
      </dgm:prSet>
      <dgm:spPr/>
    </dgm:pt>
    <dgm:pt modelId="{FAE72332-6A21-4220-AF3B-6A38F9A55B84}" type="pres">
      <dgm:prSet presAssocID="{2C380893-DE11-4045-8DEB-D72377EDCD5F}" presName="composite" presStyleCnt="0"/>
      <dgm:spPr/>
    </dgm:pt>
    <dgm:pt modelId="{788C6B6B-49EA-4C20-8EA4-FBA9DE69A173}" type="pres">
      <dgm:prSet presAssocID="{2C380893-DE11-4045-8DEB-D72377EDCD5F}" presName="imgShp" presStyleLbl="fgImgPlace1" presStyleIdx="0" presStyleCnt="4"/>
      <dgm:spPr/>
      <dgm:t>
        <a:bodyPr/>
        <a:lstStyle/>
        <a:p>
          <a:endParaRPr lang="zh-CN" altLang="en-US"/>
        </a:p>
      </dgm:t>
    </dgm:pt>
    <dgm:pt modelId="{1DCB3223-F9B6-4E3C-B753-8AB00A2B8F46}" type="pres">
      <dgm:prSet presAssocID="{2C380893-DE11-4045-8DEB-D72377EDCD5F}" presName="txShp" presStyleLbl="node1" presStyleIdx="0" presStyleCnt="4">
        <dgm:presLayoutVars>
          <dgm:bulletEnabled val="1"/>
        </dgm:presLayoutVars>
      </dgm:prSet>
      <dgm:spPr/>
      <dgm:t>
        <a:bodyPr/>
        <a:lstStyle/>
        <a:p>
          <a:endParaRPr lang="zh-CN" altLang="en-US"/>
        </a:p>
      </dgm:t>
    </dgm:pt>
    <dgm:pt modelId="{7BCA49B3-5823-4470-8E20-5CACCE10325D}" type="pres">
      <dgm:prSet presAssocID="{DECA91E1-FCBB-4484-AA80-911221951453}" presName="spacing" presStyleCnt="0"/>
      <dgm:spPr/>
    </dgm:pt>
    <dgm:pt modelId="{111F5867-5A92-4E6E-8C54-41E3C6E45206}" type="pres">
      <dgm:prSet presAssocID="{D7E4CDA6-F6F5-459A-A9EB-30310A8D5C5C}" presName="composite" presStyleCnt="0"/>
      <dgm:spPr/>
    </dgm:pt>
    <dgm:pt modelId="{BC81A6EB-745F-4820-A1BF-A049027DA3B3}" type="pres">
      <dgm:prSet presAssocID="{D7E4CDA6-F6F5-459A-A9EB-30310A8D5C5C}" presName="imgShp" presStyleLbl="fgImgPlace1" presStyleIdx="1" presStyleCnt="4"/>
      <dgm:spPr/>
    </dgm:pt>
    <dgm:pt modelId="{951D5890-66A4-4B86-B3A2-EB33F50137C8}" type="pres">
      <dgm:prSet presAssocID="{D7E4CDA6-F6F5-459A-A9EB-30310A8D5C5C}" presName="txShp" presStyleLbl="node1" presStyleIdx="1" presStyleCnt="4">
        <dgm:presLayoutVars>
          <dgm:bulletEnabled val="1"/>
        </dgm:presLayoutVars>
      </dgm:prSet>
      <dgm:spPr/>
      <dgm:t>
        <a:bodyPr/>
        <a:lstStyle/>
        <a:p>
          <a:endParaRPr lang="zh-CN" altLang="en-US"/>
        </a:p>
      </dgm:t>
    </dgm:pt>
    <dgm:pt modelId="{2B6DCCFF-CD5C-4E29-907C-0FBD130A9531}" type="pres">
      <dgm:prSet presAssocID="{9AB47F7A-2BDA-4300-A3AD-3703D9D4A3AD}" presName="spacing" presStyleCnt="0"/>
      <dgm:spPr/>
    </dgm:pt>
    <dgm:pt modelId="{F86B3BB8-D89D-44DE-B95C-B595C1D7AE95}" type="pres">
      <dgm:prSet presAssocID="{F354CD96-8AA5-4133-9203-6A3A2A44CC5D}" presName="composite" presStyleCnt="0"/>
      <dgm:spPr/>
    </dgm:pt>
    <dgm:pt modelId="{0B7BC27B-7BBA-4D80-AFED-DA13FE5B5CD7}" type="pres">
      <dgm:prSet presAssocID="{F354CD96-8AA5-4133-9203-6A3A2A44CC5D}" presName="imgShp" presStyleLbl="fgImgPlace1" presStyleIdx="2" presStyleCnt="4"/>
      <dgm:spPr/>
    </dgm:pt>
    <dgm:pt modelId="{02241757-F290-43B4-82EA-EFF13713D8FA}" type="pres">
      <dgm:prSet presAssocID="{F354CD96-8AA5-4133-9203-6A3A2A44CC5D}" presName="txShp" presStyleLbl="node1" presStyleIdx="2" presStyleCnt="4">
        <dgm:presLayoutVars>
          <dgm:bulletEnabled val="1"/>
        </dgm:presLayoutVars>
      </dgm:prSet>
      <dgm:spPr/>
      <dgm:t>
        <a:bodyPr/>
        <a:lstStyle/>
        <a:p>
          <a:endParaRPr lang="zh-CN" altLang="en-US"/>
        </a:p>
      </dgm:t>
    </dgm:pt>
    <dgm:pt modelId="{5CD95483-1132-4BE5-9BDC-013F3B2D22C6}" type="pres">
      <dgm:prSet presAssocID="{6DB5C48E-44D5-41EA-8C03-AAEF64F557EA}" presName="spacing" presStyleCnt="0"/>
      <dgm:spPr/>
    </dgm:pt>
    <dgm:pt modelId="{30CAE8BB-2178-4121-A6D1-F178E3D7E404}" type="pres">
      <dgm:prSet presAssocID="{E7BDF21F-2C84-423D-AB04-EB15B2D154E7}" presName="composite" presStyleCnt="0"/>
      <dgm:spPr/>
    </dgm:pt>
    <dgm:pt modelId="{15224C03-4E83-43D2-8E73-2B12781456A9}" type="pres">
      <dgm:prSet presAssocID="{E7BDF21F-2C84-423D-AB04-EB15B2D154E7}" presName="imgShp" presStyleLbl="fgImgPlace1" presStyleIdx="3" presStyleCnt="4"/>
      <dgm:spPr/>
    </dgm:pt>
    <dgm:pt modelId="{7BD005BE-8477-461C-BB3B-6A5C49780117}" type="pres">
      <dgm:prSet presAssocID="{E7BDF21F-2C84-423D-AB04-EB15B2D154E7}" presName="txShp" presStyleLbl="node1" presStyleIdx="3" presStyleCnt="4">
        <dgm:presLayoutVars>
          <dgm:bulletEnabled val="1"/>
        </dgm:presLayoutVars>
      </dgm:prSet>
      <dgm:spPr/>
      <dgm:t>
        <a:bodyPr/>
        <a:lstStyle/>
        <a:p>
          <a:endParaRPr lang="zh-CN" altLang="en-US"/>
        </a:p>
      </dgm:t>
    </dgm:pt>
  </dgm:ptLst>
  <dgm:cxnLst>
    <dgm:cxn modelId="{E905E5F1-A1F8-41AD-92EC-BE8895002552}" type="presOf" srcId="{2C380893-DE11-4045-8DEB-D72377EDCD5F}" destId="{1DCB3223-F9B6-4E3C-B753-8AB00A2B8F46}" srcOrd="0" destOrd="0" presId="urn:microsoft.com/office/officeart/2005/8/layout/vList3"/>
    <dgm:cxn modelId="{B5EE4EE2-7FCF-4E58-882E-5A1C547A5F52}" type="presOf" srcId="{D7E4CDA6-F6F5-459A-A9EB-30310A8D5C5C}" destId="{951D5890-66A4-4B86-B3A2-EB33F50137C8}" srcOrd="0" destOrd="0" presId="urn:microsoft.com/office/officeart/2005/8/layout/vList3"/>
    <dgm:cxn modelId="{03DBEF15-5C17-49E0-8B82-74B2A2A1305F}" type="presOf" srcId="{E7BDF21F-2C84-423D-AB04-EB15B2D154E7}" destId="{7BD005BE-8477-461C-BB3B-6A5C49780117}" srcOrd="0" destOrd="0" presId="urn:microsoft.com/office/officeart/2005/8/layout/vList3"/>
    <dgm:cxn modelId="{45ED0056-ECB9-4C3F-ACA6-F1E901E578FF}" srcId="{364F296A-1EA1-48EA-A3CE-9A4FEB988AB6}" destId="{E7BDF21F-2C84-423D-AB04-EB15B2D154E7}" srcOrd="3" destOrd="0" parTransId="{AC2E7627-8883-4A0F-AE4F-3DC4D0AA1618}" sibTransId="{31DA18BD-8FF4-4F30-B265-0BC5F4368FDF}"/>
    <dgm:cxn modelId="{9163D227-20FF-403A-B6B5-2C8546F8A3DE}" type="presOf" srcId="{364F296A-1EA1-48EA-A3CE-9A4FEB988AB6}" destId="{8E373D71-1668-4D8A-AFAB-883E3337E027}" srcOrd="0" destOrd="0" presId="urn:microsoft.com/office/officeart/2005/8/layout/vList3"/>
    <dgm:cxn modelId="{3ED2ABBD-6709-418E-8963-DC6DD2290CA7}" srcId="{364F296A-1EA1-48EA-A3CE-9A4FEB988AB6}" destId="{D7E4CDA6-F6F5-459A-A9EB-30310A8D5C5C}" srcOrd="1" destOrd="0" parTransId="{35CB2F8D-91EF-4583-88F6-0E9DFE73C29D}" sibTransId="{9AB47F7A-2BDA-4300-A3AD-3703D9D4A3AD}"/>
    <dgm:cxn modelId="{7C5888FC-8D98-463B-A5E8-B66A27F98BF5}" type="presOf" srcId="{F354CD96-8AA5-4133-9203-6A3A2A44CC5D}" destId="{02241757-F290-43B4-82EA-EFF13713D8FA}" srcOrd="0" destOrd="0" presId="urn:microsoft.com/office/officeart/2005/8/layout/vList3"/>
    <dgm:cxn modelId="{E0F6B222-C22B-4289-BA5B-A1877187D217}" srcId="{364F296A-1EA1-48EA-A3CE-9A4FEB988AB6}" destId="{2C380893-DE11-4045-8DEB-D72377EDCD5F}" srcOrd="0" destOrd="0" parTransId="{6FBAA348-5866-4051-8552-B618003544A4}" sibTransId="{DECA91E1-FCBB-4484-AA80-911221951453}"/>
    <dgm:cxn modelId="{DB832F19-B2C5-4AAA-BCF1-15A0E67DDF21}" srcId="{364F296A-1EA1-48EA-A3CE-9A4FEB988AB6}" destId="{F354CD96-8AA5-4133-9203-6A3A2A44CC5D}" srcOrd="2" destOrd="0" parTransId="{31982FC5-AC47-4201-AFEF-0C179EF3712E}" sibTransId="{6DB5C48E-44D5-41EA-8C03-AAEF64F557EA}"/>
    <dgm:cxn modelId="{7EFB0E7F-A237-452D-8E3C-083FD96DFFAD}" type="presParOf" srcId="{8E373D71-1668-4D8A-AFAB-883E3337E027}" destId="{FAE72332-6A21-4220-AF3B-6A38F9A55B84}" srcOrd="0" destOrd="0" presId="urn:microsoft.com/office/officeart/2005/8/layout/vList3"/>
    <dgm:cxn modelId="{E61B5B51-3258-4C4B-8E33-A89C78C12C22}" type="presParOf" srcId="{FAE72332-6A21-4220-AF3B-6A38F9A55B84}" destId="{788C6B6B-49EA-4C20-8EA4-FBA9DE69A173}" srcOrd="0" destOrd="0" presId="urn:microsoft.com/office/officeart/2005/8/layout/vList3"/>
    <dgm:cxn modelId="{3D87FDF9-664D-4C25-98B0-7D19B100BEAD}" type="presParOf" srcId="{FAE72332-6A21-4220-AF3B-6A38F9A55B84}" destId="{1DCB3223-F9B6-4E3C-B753-8AB00A2B8F46}" srcOrd="1" destOrd="0" presId="urn:microsoft.com/office/officeart/2005/8/layout/vList3"/>
    <dgm:cxn modelId="{054A041E-CB26-4ABB-A467-00EF864BCF7C}" type="presParOf" srcId="{8E373D71-1668-4D8A-AFAB-883E3337E027}" destId="{7BCA49B3-5823-4470-8E20-5CACCE10325D}" srcOrd="1" destOrd="0" presId="urn:microsoft.com/office/officeart/2005/8/layout/vList3"/>
    <dgm:cxn modelId="{D9E50C11-B373-4EE0-B4FC-4FE04DBE8F44}" type="presParOf" srcId="{8E373D71-1668-4D8A-AFAB-883E3337E027}" destId="{111F5867-5A92-4E6E-8C54-41E3C6E45206}" srcOrd="2" destOrd="0" presId="urn:microsoft.com/office/officeart/2005/8/layout/vList3"/>
    <dgm:cxn modelId="{90BB545C-A95C-4610-99F3-585912049A25}" type="presParOf" srcId="{111F5867-5A92-4E6E-8C54-41E3C6E45206}" destId="{BC81A6EB-745F-4820-A1BF-A049027DA3B3}" srcOrd="0" destOrd="0" presId="urn:microsoft.com/office/officeart/2005/8/layout/vList3"/>
    <dgm:cxn modelId="{64B288B7-69A1-4A74-A177-6A4643357A34}" type="presParOf" srcId="{111F5867-5A92-4E6E-8C54-41E3C6E45206}" destId="{951D5890-66A4-4B86-B3A2-EB33F50137C8}" srcOrd="1" destOrd="0" presId="urn:microsoft.com/office/officeart/2005/8/layout/vList3"/>
    <dgm:cxn modelId="{21450105-17E3-452A-9033-B54E717E8746}" type="presParOf" srcId="{8E373D71-1668-4D8A-AFAB-883E3337E027}" destId="{2B6DCCFF-CD5C-4E29-907C-0FBD130A9531}" srcOrd="3" destOrd="0" presId="urn:microsoft.com/office/officeart/2005/8/layout/vList3"/>
    <dgm:cxn modelId="{303A45F5-6A24-4C92-ABF5-DB133E4E5AB4}" type="presParOf" srcId="{8E373D71-1668-4D8A-AFAB-883E3337E027}" destId="{F86B3BB8-D89D-44DE-B95C-B595C1D7AE95}" srcOrd="4" destOrd="0" presId="urn:microsoft.com/office/officeart/2005/8/layout/vList3"/>
    <dgm:cxn modelId="{253064EF-FAB8-4199-8F2A-FAE2FC79A1ED}" type="presParOf" srcId="{F86B3BB8-D89D-44DE-B95C-B595C1D7AE95}" destId="{0B7BC27B-7BBA-4D80-AFED-DA13FE5B5CD7}" srcOrd="0" destOrd="0" presId="urn:microsoft.com/office/officeart/2005/8/layout/vList3"/>
    <dgm:cxn modelId="{C4AF2AF7-714B-4474-9971-70F7E1657200}" type="presParOf" srcId="{F86B3BB8-D89D-44DE-B95C-B595C1D7AE95}" destId="{02241757-F290-43B4-82EA-EFF13713D8FA}" srcOrd="1" destOrd="0" presId="urn:microsoft.com/office/officeart/2005/8/layout/vList3"/>
    <dgm:cxn modelId="{068DBEFD-7582-49C2-8A19-D9FF0F368D7F}" type="presParOf" srcId="{8E373D71-1668-4D8A-AFAB-883E3337E027}" destId="{5CD95483-1132-4BE5-9BDC-013F3B2D22C6}" srcOrd="5" destOrd="0" presId="urn:microsoft.com/office/officeart/2005/8/layout/vList3"/>
    <dgm:cxn modelId="{E3236E72-2100-4931-8D03-7602EE3E375D}" type="presParOf" srcId="{8E373D71-1668-4D8A-AFAB-883E3337E027}" destId="{30CAE8BB-2178-4121-A6D1-F178E3D7E404}" srcOrd="6" destOrd="0" presId="urn:microsoft.com/office/officeart/2005/8/layout/vList3"/>
    <dgm:cxn modelId="{4761C090-2061-4A27-93D4-63BE70FE45F9}" type="presParOf" srcId="{30CAE8BB-2178-4121-A6D1-F178E3D7E404}" destId="{15224C03-4E83-43D2-8E73-2B12781456A9}" srcOrd="0" destOrd="0" presId="urn:microsoft.com/office/officeart/2005/8/layout/vList3"/>
    <dgm:cxn modelId="{F94231D9-7A0C-48BA-AC12-9282B45BE18D}" type="presParOf" srcId="{30CAE8BB-2178-4121-A6D1-F178E3D7E404}" destId="{7BD005BE-8477-461C-BB3B-6A5C4978011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B3223-F9B6-4E3C-B753-8AB00A2B8F46}">
      <dsp:nvSpPr>
        <dsp:cNvPr id="0" name=""/>
        <dsp:cNvSpPr/>
      </dsp:nvSpPr>
      <dsp:spPr>
        <a:xfrm rot="10800000">
          <a:off x="1019442" y="1691"/>
          <a:ext cx="3468906" cy="5827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95250" rIns="177800" bIns="95250" numCol="1" spcCol="1270" anchor="ctr" anchorCtr="0">
          <a:noAutofit/>
        </a:bodyPr>
        <a:lstStyle/>
        <a:p>
          <a:pPr lvl="0" algn="ctr" defTabSz="1111250">
            <a:lnSpc>
              <a:spcPct val="90000"/>
            </a:lnSpc>
            <a:spcBef>
              <a:spcPct val="0"/>
            </a:spcBef>
            <a:spcAft>
              <a:spcPct val="35000"/>
            </a:spcAft>
          </a:pPr>
          <a:r>
            <a:rPr lang="zh-CN" altLang="en-US" sz="2500" kern="1200" dirty="0" smtClean="0"/>
            <a:t>信息存储技术</a:t>
          </a:r>
          <a:endParaRPr lang="zh-CN" altLang="en-US" sz="2500" kern="1200" dirty="0"/>
        </a:p>
      </dsp:txBody>
      <dsp:txXfrm rot="10800000">
        <a:off x="1165137" y="1691"/>
        <a:ext cx="3323211" cy="582782"/>
      </dsp:txXfrm>
    </dsp:sp>
    <dsp:sp modelId="{788C6B6B-49EA-4C20-8EA4-FBA9DE69A173}">
      <dsp:nvSpPr>
        <dsp:cNvPr id="0" name=""/>
        <dsp:cNvSpPr/>
      </dsp:nvSpPr>
      <dsp:spPr>
        <a:xfrm>
          <a:off x="728051" y="1691"/>
          <a:ext cx="582782" cy="58278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1D5890-66A4-4B86-B3A2-EB33F50137C8}">
      <dsp:nvSpPr>
        <dsp:cNvPr id="0" name=""/>
        <dsp:cNvSpPr/>
      </dsp:nvSpPr>
      <dsp:spPr>
        <a:xfrm rot="10800000">
          <a:off x="1019442" y="758439"/>
          <a:ext cx="3468906" cy="5827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95250" rIns="177800" bIns="95250" numCol="1" spcCol="1270" anchor="ctr" anchorCtr="0">
          <a:noAutofit/>
        </a:bodyPr>
        <a:lstStyle/>
        <a:p>
          <a:pPr lvl="0" algn="ctr" defTabSz="1111250">
            <a:lnSpc>
              <a:spcPct val="90000"/>
            </a:lnSpc>
            <a:spcBef>
              <a:spcPct val="0"/>
            </a:spcBef>
            <a:spcAft>
              <a:spcPct val="35000"/>
            </a:spcAft>
          </a:pPr>
          <a:r>
            <a:rPr lang="zh-CN" altLang="en-US" sz="2500" kern="1200" dirty="0" smtClean="0"/>
            <a:t>处理分析技术</a:t>
          </a:r>
          <a:endParaRPr lang="zh-CN" altLang="en-US" sz="2500" kern="1200" dirty="0"/>
        </a:p>
      </dsp:txBody>
      <dsp:txXfrm rot="10800000">
        <a:off x="1165137" y="758439"/>
        <a:ext cx="3323211" cy="582782"/>
      </dsp:txXfrm>
    </dsp:sp>
    <dsp:sp modelId="{BC81A6EB-745F-4820-A1BF-A049027DA3B3}">
      <dsp:nvSpPr>
        <dsp:cNvPr id="0" name=""/>
        <dsp:cNvSpPr/>
      </dsp:nvSpPr>
      <dsp:spPr>
        <a:xfrm>
          <a:off x="728051" y="758439"/>
          <a:ext cx="582782" cy="58278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41757-F290-43B4-82EA-EFF13713D8FA}">
      <dsp:nvSpPr>
        <dsp:cNvPr id="0" name=""/>
        <dsp:cNvSpPr/>
      </dsp:nvSpPr>
      <dsp:spPr>
        <a:xfrm rot="10800000">
          <a:off x="1019442" y="1515186"/>
          <a:ext cx="3468906" cy="5827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95250" rIns="177800" bIns="95250" numCol="1" spcCol="1270" anchor="ctr" anchorCtr="0">
          <a:noAutofit/>
        </a:bodyPr>
        <a:lstStyle/>
        <a:p>
          <a:pPr lvl="0" algn="ctr" defTabSz="1111250">
            <a:lnSpc>
              <a:spcPct val="90000"/>
            </a:lnSpc>
            <a:spcBef>
              <a:spcPct val="0"/>
            </a:spcBef>
            <a:spcAft>
              <a:spcPct val="35000"/>
            </a:spcAft>
          </a:pPr>
          <a:r>
            <a:rPr lang="zh-CN" altLang="en-US" sz="2500" kern="1200" dirty="0" smtClean="0"/>
            <a:t>云计算</a:t>
          </a:r>
          <a:endParaRPr lang="zh-CN" altLang="en-US" sz="2500" kern="1200" dirty="0"/>
        </a:p>
      </dsp:txBody>
      <dsp:txXfrm rot="10800000">
        <a:off x="1165137" y="1515186"/>
        <a:ext cx="3323211" cy="582782"/>
      </dsp:txXfrm>
    </dsp:sp>
    <dsp:sp modelId="{0B7BC27B-7BBA-4D80-AFED-DA13FE5B5CD7}">
      <dsp:nvSpPr>
        <dsp:cNvPr id="0" name=""/>
        <dsp:cNvSpPr/>
      </dsp:nvSpPr>
      <dsp:spPr>
        <a:xfrm>
          <a:off x="728051" y="1515186"/>
          <a:ext cx="582782" cy="58278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D005BE-8477-461C-BB3B-6A5C49780117}">
      <dsp:nvSpPr>
        <dsp:cNvPr id="0" name=""/>
        <dsp:cNvSpPr/>
      </dsp:nvSpPr>
      <dsp:spPr>
        <a:xfrm rot="10800000">
          <a:off x="1019442" y="2271933"/>
          <a:ext cx="3468906" cy="5827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91" tIns="95250" rIns="177800" bIns="95250" numCol="1" spcCol="1270" anchor="ctr" anchorCtr="0">
          <a:noAutofit/>
        </a:bodyPr>
        <a:lstStyle/>
        <a:p>
          <a:pPr lvl="0" algn="ctr" defTabSz="1111250">
            <a:lnSpc>
              <a:spcPct val="90000"/>
            </a:lnSpc>
            <a:spcBef>
              <a:spcPct val="0"/>
            </a:spcBef>
            <a:spcAft>
              <a:spcPct val="35000"/>
            </a:spcAft>
          </a:pPr>
          <a:r>
            <a:rPr lang="zh-CN" altLang="en-US" sz="2500" kern="1200" dirty="0" smtClean="0"/>
            <a:t>数据资源</a:t>
          </a:r>
          <a:endParaRPr lang="zh-CN" altLang="en-US" sz="2500" kern="1200" dirty="0"/>
        </a:p>
      </dsp:txBody>
      <dsp:txXfrm rot="10800000">
        <a:off x="1165137" y="2271933"/>
        <a:ext cx="3323211" cy="582782"/>
      </dsp:txXfrm>
    </dsp:sp>
    <dsp:sp modelId="{15224C03-4E83-43D2-8E73-2B12781456A9}">
      <dsp:nvSpPr>
        <dsp:cNvPr id="0" name=""/>
        <dsp:cNvSpPr/>
      </dsp:nvSpPr>
      <dsp:spPr>
        <a:xfrm>
          <a:off x="728051" y="2271933"/>
          <a:ext cx="582782" cy="58278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lvl1pPr>
          </a:lstStyle>
          <a:p>
            <a:pPr>
              <a:defRPr/>
            </a:pPr>
            <a:fld id="{F44921D0-C71E-4EE5-BA4A-8D99406B80EF}" type="datetime1">
              <a:rPr lang="en-US"/>
              <a:pPr>
                <a:defRPr/>
              </a:pPr>
              <a:t>5/24/2013</a:t>
            </a:fld>
            <a:endParaRPr lang="en-US"/>
          </a:p>
        </p:txBody>
      </p:sp>
      <p:sp>
        <p:nvSpPr>
          <p:cNvPr id="15364"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5365"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eaLnBrk="0" hangingPunct="0">
              <a:spcBef>
                <a:spcPct val="30000"/>
              </a:spcBef>
            </a:pPr>
            <a:r>
              <a:rPr lang="zh-CN" altLang="en-US" sz="1200"/>
              <a:t>单击此处编辑母版文本样式</a:t>
            </a:r>
          </a:p>
          <a:p>
            <a:pPr defTabSz="0" eaLnBrk="0" hangingPunct="0">
              <a:spcBef>
                <a:spcPct val="30000"/>
              </a:spcBef>
            </a:pPr>
            <a:r>
              <a:rPr lang="zh-CN" altLang="en-US" sz="1200"/>
              <a:t>第二级</a:t>
            </a:r>
          </a:p>
          <a:p>
            <a:pPr defTabSz="0" eaLnBrk="0" hangingPunct="0">
              <a:spcBef>
                <a:spcPct val="30000"/>
              </a:spcBef>
            </a:pPr>
            <a:r>
              <a:rPr lang="zh-CN" altLang="en-US" sz="1200"/>
              <a:t>第三级</a:t>
            </a:r>
          </a:p>
          <a:p>
            <a:pPr defTabSz="0" eaLnBrk="0" hangingPunct="0">
              <a:spcBef>
                <a:spcPct val="30000"/>
              </a:spcBef>
            </a:pPr>
            <a:r>
              <a:rPr lang="zh-CN" altLang="en-US" sz="1200"/>
              <a:t>第四级</a:t>
            </a:r>
          </a:p>
          <a:p>
            <a:pPr defTabSz="0" eaLnBrk="0" hangingPunct="0">
              <a:spcBef>
                <a:spcPct val="30000"/>
              </a:spcBef>
            </a:pPr>
            <a:r>
              <a:rPr lang="zh-CN" altLang="en-US" sz="1200"/>
              <a:t>第五级</a:t>
            </a:r>
            <a:endParaRPr lang="en-US" sz="1200"/>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a:lvl1pPr>
          </a:lstStyle>
          <a:p>
            <a:pPr>
              <a:defRPr/>
            </a:pPr>
            <a:fld id="{E96601E9-4197-4A6F-87EB-65DFEE770A10}" type="slidenum">
              <a:rPr lang="en-US"/>
              <a:pPr>
                <a:defRPr/>
              </a:pPr>
              <a:t>‹#›</a:t>
            </a:fld>
            <a:endParaRPr lang="en-US"/>
          </a:p>
        </p:txBody>
      </p:sp>
    </p:spTree>
    <p:extLst>
      <p:ext uri="{BB962C8B-B14F-4D97-AF65-F5344CB8AC3E}">
        <p14:creationId xmlns:p14="http://schemas.microsoft.com/office/powerpoint/2010/main" val="4197366498"/>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arch.yesky.com/search.do?wd=%C9%CC%CE%F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eibo.com/ibm100?zw=tec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www.sina.com.c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300107.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a:t>
            </a:fld>
            <a:endParaRPr lang="en-US"/>
          </a:p>
        </p:txBody>
      </p:sp>
    </p:spTree>
    <p:extLst>
      <p:ext uri="{BB962C8B-B14F-4D97-AF65-F5344CB8AC3E}">
        <p14:creationId xmlns:p14="http://schemas.microsoft.com/office/powerpoint/2010/main" val="3231840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dirty="0" smtClean="0"/>
              <a:t>从数据库</a:t>
            </a:r>
            <a:r>
              <a:rPr lang="en-US" altLang="zh-CN" dirty="0" smtClean="0"/>
              <a:t>(DB)</a:t>
            </a:r>
            <a:r>
              <a:rPr lang="zh-CN" altLang="zh-CN" dirty="0" smtClean="0"/>
              <a:t>到大数据</a:t>
            </a:r>
            <a:r>
              <a:rPr lang="en-US" altLang="zh-CN" dirty="0" smtClean="0"/>
              <a:t>(BD)</a:t>
            </a:r>
            <a:r>
              <a:rPr lang="zh-CN" altLang="zh-CN" dirty="0" smtClean="0"/>
              <a:t>，看似只是一个简单的技术演进，但细细考究不难发现两者有着本质上的差别。</a:t>
            </a:r>
            <a:endParaRPr lang="en-US" altLang="zh-CN" dirty="0" smtClean="0"/>
          </a:p>
          <a:p>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dirty="0" smtClean="0"/>
              <a:t>如果要用简单的方式来比较传统的数据库和大数据的区别的话，我们认为“池塘捕鱼”和“大海捕鱼”是个很好的类比。“池塘捕鱼”代表着传统数据库时代的数据管理方式，而 “大海捕鱼”则对应着大数据时代的数据管理方式，“鱼”是待处理的数据。“捕鱼”环境条件的变化导致了“捕鱼”方式的根本性差异。这些差异主要体现在如下几个方面：</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12</a:t>
            </a:fld>
            <a:endParaRPr lang="en-US"/>
          </a:p>
        </p:txBody>
      </p:sp>
    </p:spTree>
    <p:extLst>
      <p:ext uri="{BB962C8B-B14F-4D97-AF65-F5344CB8AC3E}">
        <p14:creationId xmlns:p14="http://schemas.microsoft.com/office/powerpoint/2010/main" val="159805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a:t>
            </a:r>
            <a:r>
              <a:rPr lang="zh-CN" altLang="en-US" dirty="0" smtClean="0"/>
              <a:t>、数据规模：</a:t>
            </a:r>
            <a:r>
              <a:rPr lang="zh-CN" altLang="en-US" b="1" dirty="0" smtClean="0"/>
              <a:t>“池塘”和“大海”最容易发现的区别就是规模。“池塘”规模相对较小，即便是先前认为比较大的“池塘”</a:t>
            </a:r>
            <a:r>
              <a:rPr lang="zh-CN" altLang="en-US" dirty="0" smtClean="0"/>
              <a:t>，譬如 </a:t>
            </a:r>
            <a:r>
              <a:rPr lang="en-US" altLang="zh-CN" dirty="0" smtClean="0"/>
              <a:t>VLDB(Very Large Database)</a:t>
            </a:r>
            <a:r>
              <a:rPr lang="zh-CN" altLang="en-US" dirty="0" smtClean="0"/>
              <a:t>，和“大海”</a:t>
            </a:r>
            <a:r>
              <a:rPr lang="en-US" altLang="zh-CN" dirty="0" smtClean="0"/>
              <a:t>XLDB(Extremely Large Database)</a:t>
            </a:r>
            <a:r>
              <a:rPr lang="zh-CN" altLang="en-US" dirty="0" smtClean="0"/>
              <a:t>相比仍旧偏小。“池塘”的处理对象通常以 </a:t>
            </a:r>
            <a:r>
              <a:rPr lang="en-US" altLang="zh-CN" dirty="0" smtClean="0"/>
              <a:t>MB </a:t>
            </a:r>
            <a:r>
              <a:rPr lang="zh-CN" altLang="en-US" dirty="0" smtClean="0"/>
              <a:t>为基本单位，而“大海”则常常以 </a:t>
            </a:r>
            <a:r>
              <a:rPr lang="en-US" altLang="zh-CN" dirty="0" smtClean="0"/>
              <a:t>GB</a:t>
            </a:r>
            <a:r>
              <a:rPr lang="zh-CN" altLang="en-US" dirty="0" smtClean="0"/>
              <a:t>，甚至是 </a:t>
            </a:r>
            <a:r>
              <a:rPr lang="en-US" altLang="zh-CN" dirty="0" smtClean="0"/>
              <a:t>TB</a:t>
            </a:r>
            <a:r>
              <a:rPr lang="zh-CN" altLang="en-US" dirty="0" smtClean="0"/>
              <a:t>、</a:t>
            </a:r>
            <a:r>
              <a:rPr lang="en-US" altLang="zh-CN" dirty="0" smtClean="0"/>
              <a:t>PB </a:t>
            </a:r>
            <a:r>
              <a:rPr lang="zh-CN" altLang="en-US" dirty="0" smtClean="0"/>
              <a:t>为基本处理单位。</a:t>
            </a:r>
            <a:endParaRPr lang="en-US" altLang="zh-CN" dirty="0" smtClean="0"/>
          </a:p>
          <a:p>
            <a:r>
              <a:rPr lang="en-US" altLang="zh-CN" dirty="0" smtClean="0"/>
              <a:t>2</a:t>
            </a:r>
            <a:r>
              <a:rPr lang="zh-CN" altLang="en-US" dirty="0" smtClean="0"/>
              <a:t>、数据类型：过去的“池塘”中，数据的种类单一，往往仅仅有一种或少数几种，这些数据又以结构化数据为主。而在“大海”中，数据的种类繁多，数以千计，而这些数据又包含着结构化、半结构化以及非结构化的数据，并且半结构化和非结构化数据所占份额越来越大。</a:t>
            </a:r>
            <a:endParaRPr lang="en-US" altLang="zh-CN" dirty="0" smtClean="0"/>
          </a:p>
          <a:p>
            <a:r>
              <a:rPr lang="en-US" altLang="zh-CN" dirty="0" smtClean="0"/>
              <a:t>3</a:t>
            </a:r>
            <a:r>
              <a:rPr lang="zh-CN" altLang="en-US" dirty="0" smtClean="0"/>
              <a:t>、模式</a:t>
            </a:r>
            <a:r>
              <a:rPr lang="en-US" altLang="zh-CN" dirty="0" smtClean="0"/>
              <a:t>(Schema)</a:t>
            </a:r>
            <a:r>
              <a:rPr lang="zh-CN" altLang="en-US" dirty="0" smtClean="0"/>
              <a:t>和数据的关系：传统的数据库都是先</a:t>
            </a:r>
            <a:r>
              <a:rPr lang="zh-CN" altLang="en-US" b="1" dirty="0" smtClean="0"/>
              <a:t>有模式，然后才会产生数据</a:t>
            </a:r>
            <a:r>
              <a:rPr lang="zh-CN" altLang="en-US" dirty="0" smtClean="0"/>
              <a:t>。这就好比是先选好合适的“池塘”，然后才会向其中投放适合在该“池塘”环境生长的“鱼”。而大数据时代很多情况下难以预先确定模式，模式只有在数据出现之后才能确定，且模式随着数据量的增长处于不断的演变之中。这就好比先有少量的鱼类，随着时间推移，鱼的种类和数量都在不断的增长。鱼的变化会使大海的成分和环境处于不断的变化之中。</a:t>
            </a:r>
            <a:endParaRPr lang="en-US" altLang="zh-CN" dirty="0" smtClean="0"/>
          </a:p>
          <a:p>
            <a:r>
              <a:rPr lang="en-US" altLang="zh-CN" dirty="0" smtClean="0"/>
              <a:t>4</a:t>
            </a:r>
            <a:r>
              <a:rPr lang="zh-CN" altLang="en-US" dirty="0" smtClean="0"/>
              <a:t>、处理对象：在“池塘”中捕鱼，“鱼”仅仅是其捕捞对象。而在“大海”中，“鱼”除了是捕捞对象之外，还可以通过某些“鱼”的存在来判断其他种类的“鱼”是否存在。也就是说传统数据库中数据仅作为处理对象。而在大数据时代，要将数据作为一种资源来辅助解决其他诸多领域的问题。</a:t>
            </a:r>
            <a:endParaRPr lang="en-US" altLang="zh-CN" dirty="0" smtClean="0"/>
          </a:p>
          <a:p>
            <a:r>
              <a:rPr lang="en-US" altLang="zh-CN" dirty="0" smtClean="0"/>
              <a:t>5</a:t>
            </a:r>
            <a:r>
              <a:rPr lang="zh-CN" altLang="en-US" dirty="0" smtClean="0"/>
              <a:t>、处理工具：捕捞“池塘”中的“鱼”，一种渔网或少数几种基本就可以应对，也就是所谓的 </a:t>
            </a:r>
            <a:r>
              <a:rPr lang="en-US" altLang="zh-CN" dirty="0" smtClean="0"/>
              <a:t>One Size </a:t>
            </a:r>
            <a:r>
              <a:rPr lang="en-US" altLang="zh-CN" dirty="0" err="1" smtClean="0"/>
              <a:t>FitsAll</a:t>
            </a:r>
            <a:r>
              <a:rPr lang="zh-CN" altLang="en-US" dirty="0" smtClean="0"/>
              <a:t>。但是在“大海”中，不可能存在一种渔网能够捕获所有的鱼类，也就是说 </a:t>
            </a:r>
            <a:r>
              <a:rPr lang="en-US" altLang="zh-CN" dirty="0" smtClean="0"/>
              <a:t>No Size </a:t>
            </a:r>
            <a:r>
              <a:rPr lang="en-US" altLang="zh-CN" dirty="0" err="1" smtClean="0"/>
              <a:t>FitsAll</a:t>
            </a:r>
            <a:r>
              <a:rPr lang="zh-CN" altLang="en-US" dirty="0" smtClean="0"/>
              <a:t>。</a:t>
            </a:r>
            <a:endParaRPr lang="en-US" altLang="zh-CN" dirty="0" smtClean="0"/>
          </a:p>
          <a:p>
            <a:r>
              <a:rPr lang="en-US" altLang="zh-CN" dirty="0" smtClean="0"/>
              <a:t>			  </a:t>
            </a:r>
            <a:r>
              <a:rPr lang="zh-CN" altLang="en-US" dirty="0" smtClean="0"/>
              <a:t>从</a:t>
            </a:r>
            <a:r>
              <a:rPr lang="zh-CN" altLang="en-US" dirty="0" smtClean="0"/>
              <a:t>“池塘”到“大海”，不仅仅是规模的变大。传统的数据库代表着数据工程</a:t>
            </a:r>
            <a:r>
              <a:rPr lang="en-US" altLang="zh-CN" dirty="0" smtClean="0"/>
              <a:t>(</a:t>
            </a:r>
            <a:r>
              <a:rPr lang="en-US" altLang="zh-CN" dirty="0" err="1" smtClean="0"/>
              <a:t>DataEngineering</a:t>
            </a:r>
            <a:r>
              <a:rPr lang="en-US" altLang="zh-CN" dirty="0" smtClean="0"/>
              <a:t>)</a:t>
            </a:r>
            <a:r>
              <a:rPr lang="zh-CN" altLang="en-US" dirty="0" smtClean="0"/>
              <a:t>的处理方式，大数据时代的数据已不仅仅只是工程处理的对象，需要采取新的数据思维来应对。</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13</a:t>
            </a:fld>
            <a:endParaRPr lang="en-US"/>
          </a:p>
        </p:txBody>
      </p:sp>
    </p:spTree>
    <p:extLst>
      <p:ext uri="{BB962C8B-B14F-4D97-AF65-F5344CB8AC3E}">
        <p14:creationId xmlns:p14="http://schemas.microsoft.com/office/powerpoint/2010/main" val="4265127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云计算、物联网、社交网络等新兴服务促使人类社会的数据种类和规模正以前所未有的速度增长，大数据时代正式到来。数据从简单的处理对象开始转变为一种基础性资源，如何更好的管理和利用大数据已经成为普遍关注的话题。大数据的规模效应给数据存储、管理以及数据分析带来了极大的挑战，数据管理方式上的变革正在酝酿和发生。本文对大数据的基本概念进行剖析，并对大数据的主要应用做简单对比。在此基础上，阐述大数据处理的基本框架，并就云计算技术对于大数据时代数据管理所产生的作用进行分析。最后归纳总结大数据时代所面临的新挑战。</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14</a:t>
            </a:fld>
            <a:endParaRPr lang="en-US"/>
          </a:p>
        </p:txBody>
      </p:sp>
    </p:spTree>
    <p:extLst>
      <p:ext uri="{BB962C8B-B14F-4D97-AF65-F5344CB8AC3E}">
        <p14:creationId xmlns:p14="http://schemas.microsoft.com/office/powerpoint/2010/main" val="1661881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dirty="0" smtClean="0"/>
              <a:t>大数据的数据来源广泛，应用需求和数据类型都不尽相同，但是最基本的处理流程一致。海量</a:t>
            </a:r>
            <a:r>
              <a:rPr lang="en-US" altLang="zh-CN" dirty="0" smtClean="0"/>
              <a:t>Web</a:t>
            </a:r>
            <a:r>
              <a:rPr lang="zh-CN" altLang="zh-CN" dirty="0" smtClean="0"/>
              <a:t>数据的处理是一类非常典型的大数据应用，从中可以归纳出大数据处理的最基本流程。</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dirty="0" smtClean="0"/>
              <a:t>该系统已经从最初的计算机领域扩展到包括经济、法律等人文社会科学在内的多领域。从数据抽取和集成，一直到最终的结果展示，</a:t>
            </a:r>
            <a:r>
              <a:rPr lang="en-US" altLang="zh-CN" sz="1200" dirty="0" smtClean="0"/>
              <a:t>Scholar Space</a:t>
            </a:r>
            <a:r>
              <a:rPr lang="zh-CN" altLang="zh-CN" sz="1200" dirty="0" smtClean="0"/>
              <a:t>完整的体现出大数据处理的一般流程。</a:t>
            </a:r>
            <a:endParaRPr lang="zh-CN" altLang="en-US" sz="1200" dirty="0" smtClean="0"/>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15</a:t>
            </a:fld>
            <a:endParaRPr lang="en-US"/>
          </a:p>
        </p:txBody>
      </p:sp>
    </p:spTree>
    <p:extLst>
      <p:ext uri="{BB962C8B-B14F-4D97-AF65-F5344CB8AC3E}">
        <p14:creationId xmlns:p14="http://schemas.microsoft.com/office/powerpoint/2010/main" val="92375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3.2.1 </a:t>
            </a:r>
            <a:r>
              <a:rPr lang="zh-CN" altLang="en-US" dirty="0" smtClean="0"/>
              <a:t>数据抽取与集成大数据的一个重要特点就是多样性，这就意味着数据来源极其广泛，数据类型极为繁杂。这种复杂的数据环境给大数据的处理带来极大的挑战。要想处理大数据，首先必须对所需数据源的数据进行抽取和集成，从中提取出关系和实体，经过关联和聚合之后采用统一定义的结构来存储这些数据。在数据集成和提取时需要对数据进行清洗，保证数据质量及可信性。同时还要特别注意前面提及的大数据时代模式和数据的关系，大数据时代的数据往往是先有数据再有模式，且模式是在不断的动态演化之中的</a:t>
            </a:r>
            <a:r>
              <a:rPr lang="zh-CN" altLang="en-US" dirty="0" smtClean="0"/>
              <a:t>。</a:t>
            </a:r>
            <a:endParaRPr lang="en-US" altLang="zh-CN" dirty="0" smtClean="0"/>
          </a:p>
          <a:p>
            <a:r>
              <a:rPr lang="en-US" altLang="zh-CN" dirty="0" smtClean="0"/>
              <a:t>3.2.2 </a:t>
            </a:r>
            <a:r>
              <a:rPr lang="zh-CN" altLang="en-US" dirty="0" smtClean="0"/>
              <a:t>数据分析数据分析是整个大数据处理流程的核心，因为大数据的价值产生于分析过程</a:t>
            </a:r>
            <a:r>
              <a:rPr lang="zh-CN" altLang="en-US" dirty="0" smtClean="0"/>
              <a:t>。传统</a:t>
            </a:r>
            <a:r>
              <a:rPr lang="zh-CN" altLang="en-US" dirty="0" smtClean="0"/>
              <a:t>的分析技术如数据挖掘、机器学习、统计分析等在大数据时代需要做出调整，因为这些技术在大数据时代面临着一些新的挑战，主要有：</a:t>
            </a:r>
            <a:r>
              <a:rPr lang="en-US" altLang="zh-CN" dirty="0" smtClean="0"/>
              <a:t>1</a:t>
            </a:r>
            <a:r>
              <a:rPr lang="zh-CN" altLang="en-US" dirty="0" smtClean="0"/>
              <a:t>、数据量大并不一定意味着数据价值的增加，相反这往往意味着数据噪音的增多</a:t>
            </a:r>
            <a:r>
              <a:rPr lang="zh-CN" altLang="en-US" dirty="0" smtClean="0"/>
              <a:t>。</a:t>
            </a:r>
            <a:endParaRPr lang="en-US" altLang="zh-CN" dirty="0" smtClean="0"/>
          </a:p>
          <a:p>
            <a:r>
              <a:rPr lang="en-US" altLang="zh-CN" dirty="0" smtClean="0"/>
              <a:t>  2</a:t>
            </a:r>
            <a:r>
              <a:rPr lang="zh-CN" altLang="en-US" dirty="0" smtClean="0"/>
              <a:t>、大数据时代的算法需要进行调整。首先大数据的应用常常具有实时性的特点，算法的准确率不再是大数据应用的最主要指标。很多场景中算法需要在处理的实时性和准确率之间取得一个平衡</a:t>
            </a:r>
            <a:r>
              <a:rPr lang="zh-CN" altLang="en-US" dirty="0" smtClean="0"/>
              <a:t>，</a:t>
            </a:r>
            <a:endParaRPr lang="en-US" altLang="zh-CN" dirty="0" smtClean="0"/>
          </a:p>
          <a:p>
            <a:r>
              <a:rPr lang="en-US" altLang="zh-CN" baseline="0" dirty="0" smtClean="0"/>
              <a:t>   </a:t>
            </a:r>
            <a:r>
              <a:rPr lang="en-US" altLang="zh-CN" dirty="0" smtClean="0"/>
              <a:t>3</a:t>
            </a:r>
            <a:r>
              <a:rPr lang="zh-CN" altLang="en-US" dirty="0" smtClean="0"/>
              <a:t>、数据结果好坏的衡量。得到分析结果并不难，但是结果好坏的衡量却是大数据时代数据分析的新挑战。大数据时代的数据量大、类型庞杂，进行分析的时候往往对整个数据的分布特点掌握的不太清楚，这会导致最后在设计衡量的方法以及指标的时候遇到诸多困难。大数据分析已被广泛应用于诸多领域，典型的有推荐系统、商业智能、决策支持等</a:t>
            </a:r>
            <a:r>
              <a:rPr lang="zh-CN" altLang="en-US" dirty="0" smtClean="0"/>
              <a:t>。</a:t>
            </a:r>
            <a:endParaRPr lang="en-US" altLang="zh-CN" dirty="0" smtClean="0"/>
          </a:p>
          <a:p>
            <a:r>
              <a:rPr lang="en-US" altLang="zh-CN" dirty="0" smtClean="0"/>
              <a:t>3.2.3 </a:t>
            </a:r>
            <a:r>
              <a:rPr lang="zh-CN" altLang="en-US" dirty="0" smtClean="0"/>
              <a:t>数据解释数据分析是大数据处理的核心，但是用户往往更关心结果的展示</a:t>
            </a:r>
            <a:r>
              <a:rPr lang="zh-CN" altLang="en-US" dirty="0" smtClean="0"/>
              <a:t>。采用</a:t>
            </a:r>
            <a:r>
              <a:rPr lang="zh-CN" altLang="en-US" dirty="0" smtClean="0"/>
              <a:t>传统的解释方法基本不可行。可以考虑从下面两个方面提升数据解释能力</a:t>
            </a:r>
            <a:r>
              <a:rPr lang="zh-CN" altLang="en-US" dirty="0" smtClean="0"/>
              <a:t>。</a:t>
            </a:r>
            <a:endParaRPr lang="en-US" altLang="zh-CN" dirty="0" smtClean="0"/>
          </a:p>
          <a:p>
            <a:r>
              <a:rPr lang="en-US" altLang="zh-CN" dirty="0" smtClean="0"/>
              <a:t>1</a:t>
            </a:r>
            <a:r>
              <a:rPr lang="zh-CN" altLang="en-US" dirty="0" smtClean="0"/>
              <a:t>、引入可视化技术。可视化作为解释大量数据最有效的手段之一率先被科学与工程计算领域采用。通过对分析结果的可视化用形象的方式向用户展示结果，而且图形化的方式比文字更易理解和接受。常见的可视化技术有标签云</a:t>
            </a:r>
            <a:r>
              <a:rPr lang="en-US" altLang="zh-CN" dirty="0" smtClean="0"/>
              <a:t>(Tag Cloud)</a:t>
            </a:r>
            <a:r>
              <a:rPr lang="zh-CN" altLang="en-US" dirty="0" smtClean="0"/>
              <a:t>、历史流</a:t>
            </a:r>
            <a:r>
              <a:rPr lang="en-US" altLang="zh-CN" dirty="0" smtClean="0"/>
              <a:t>(history flow)</a:t>
            </a:r>
            <a:r>
              <a:rPr lang="zh-CN" altLang="en-US" dirty="0" smtClean="0"/>
              <a:t>、空间信息流</a:t>
            </a:r>
            <a:r>
              <a:rPr lang="en-US" altLang="zh-CN" dirty="0" smtClean="0"/>
              <a:t>(Spatial information flow)</a:t>
            </a:r>
            <a:r>
              <a:rPr lang="zh-CN" altLang="en-US" dirty="0" smtClean="0"/>
              <a:t>等。可以根据具体的应用需要选择合适的可视化技术</a:t>
            </a:r>
            <a:r>
              <a:rPr lang="zh-CN" altLang="en-US" dirty="0" smtClean="0"/>
              <a:t>。</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16</a:t>
            </a:fld>
            <a:endParaRPr lang="en-US"/>
          </a:p>
        </p:txBody>
      </p:sp>
    </p:spTree>
    <p:extLst>
      <p:ext uri="{BB962C8B-B14F-4D97-AF65-F5344CB8AC3E}">
        <p14:creationId xmlns:p14="http://schemas.microsoft.com/office/powerpoint/2010/main" val="146748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sz="1200" kern="1200" dirty="0" smtClean="0">
                <a:solidFill>
                  <a:schemeClr val="tx1"/>
                </a:solidFill>
                <a:effectLst/>
                <a:latin typeface="Arial" pitchFamily="34" charset="0"/>
                <a:ea typeface="+mn-ea"/>
                <a:cs typeface="+mn-cs"/>
              </a:rPr>
              <a:t> </a:t>
            </a:r>
            <a:r>
              <a:rPr lang="zh-CN" altLang="zh-CN" sz="1200" kern="1200" dirty="0" smtClean="0">
                <a:solidFill>
                  <a:schemeClr val="tx1"/>
                </a:solidFill>
                <a:effectLst/>
                <a:latin typeface="Arial" pitchFamily="34" charset="0"/>
                <a:ea typeface="+mn-ea"/>
                <a:cs typeface="+mn-cs"/>
              </a:rPr>
              <a:t>接下里，我们来谈谈的数据的相关技术，大数据的兴起，有着鲜明的技术特色，下面四种技术则是在</a:t>
            </a:r>
            <a:r>
              <a:rPr lang="en-US" altLang="zh-CN" sz="1200" kern="1200" dirty="0" smtClean="0">
                <a:solidFill>
                  <a:schemeClr val="tx1"/>
                </a:solidFill>
                <a:effectLst/>
                <a:latin typeface="Arial" pitchFamily="34" charset="0"/>
                <a:ea typeface="+mn-ea"/>
                <a:cs typeface="+mn-cs"/>
              </a:rPr>
              <a:t>2011</a:t>
            </a:r>
            <a:r>
              <a:rPr lang="zh-CN" altLang="zh-CN" sz="1200" kern="1200" dirty="0" smtClean="0">
                <a:solidFill>
                  <a:schemeClr val="tx1"/>
                </a:solidFill>
                <a:effectLst/>
                <a:latin typeface="Arial" pitchFamily="34" charset="0"/>
                <a:ea typeface="+mn-ea"/>
                <a:cs typeface="+mn-cs"/>
              </a:rPr>
              <a:t>年大数据技术大会上提出的四种关键技术。首先是</a:t>
            </a:r>
            <a:r>
              <a:rPr lang="en-US" altLang="zh-CN" sz="1200" kern="1200" dirty="0" err="1" smtClean="0">
                <a:solidFill>
                  <a:schemeClr val="tx1"/>
                </a:solidFill>
                <a:effectLst/>
                <a:latin typeface="Arial" pitchFamily="34" charset="0"/>
                <a:ea typeface="+mn-ea"/>
                <a:cs typeface="+mn-cs"/>
              </a:rPr>
              <a:t>hadoop</a:t>
            </a:r>
            <a:r>
              <a:rPr lang="zh-CN" altLang="zh-CN" sz="1200" kern="1200" dirty="0" smtClean="0">
                <a:solidFill>
                  <a:schemeClr val="tx1"/>
                </a:solidFill>
                <a:effectLst/>
                <a:latin typeface="Arial" pitchFamily="34" charset="0"/>
                <a:ea typeface="+mn-ea"/>
                <a:cs typeface="+mn-cs"/>
              </a:rPr>
              <a:t>和</a:t>
            </a:r>
            <a:r>
              <a:rPr lang="en-US" altLang="zh-CN" sz="1200" kern="1200" dirty="0" err="1" smtClean="0">
                <a:solidFill>
                  <a:schemeClr val="tx1"/>
                </a:solidFill>
                <a:effectLst/>
                <a:latin typeface="Arial" pitchFamily="34" charset="0"/>
                <a:ea typeface="+mn-ea"/>
                <a:cs typeface="+mn-cs"/>
              </a:rPr>
              <a:t>MapReduce</a:t>
            </a:r>
            <a:r>
              <a:rPr lang="zh-CN" altLang="zh-CN" sz="1200" kern="1200" dirty="0" smtClean="0">
                <a:solidFill>
                  <a:schemeClr val="tx1"/>
                </a:solidFill>
                <a:effectLst/>
                <a:latin typeface="Arial" pitchFamily="34" charset="0"/>
                <a:ea typeface="+mn-ea"/>
                <a:cs typeface="+mn-cs"/>
              </a:rPr>
              <a:t>构架。思维模式转变的催化剂是大量新技术的诞生，它们能够处理大数据分析所带来的</a:t>
            </a:r>
            <a:r>
              <a:rPr lang="en-US" altLang="zh-CN" sz="1200" kern="1200" dirty="0" smtClean="0">
                <a:solidFill>
                  <a:schemeClr val="tx1"/>
                </a:solidFill>
                <a:effectLst/>
                <a:latin typeface="Arial" pitchFamily="34" charset="0"/>
                <a:ea typeface="+mn-ea"/>
                <a:cs typeface="+mn-cs"/>
              </a:rPr>
              <a:t>3</a:t>
            </a:r>
            <a:r>
              <a:rPr lang="zh-CN" altLang="zh-CN" sz="1200" kern="1200" dirty="0" smtClean="0">
                <a:solidFill>
                  <a:schemeClr val="tx1"/>
                </a:solidFill>
                <a:effectLst/>
                <a:latin typeface="Arial" pitchFamily="34" charset="0"/>
                <a:ea typeface="+mn-ea"/>
                <a:cs typeface="+mn-cs"/>
              </a:rPr>
              <a:t>个</a:t>
            </a:r>
            <a:r>
              <a:rPr lang="en-US" altLang="zh-CN" sz="1200" kern="1200" dirty="0" smtClean="0">
                <a:solidFill>
                  <a:schemeClr val="tx1"/>
                </a:solidFill>
                <a:effectLst/>
                <a:latin typeface="Arial" pitchFamily="34" charset="0"/>
                <a:ea typeface="+mn-ea"/>
                <a:cs typeface="+mn-cs"/>
              </a:rPr>
              <a:t>V</a:t>
            </a:r>
            <a:r>
              <a:rPr lang="zh-CN" altLang="zh-CN" sz="1200" kern="1200" dirty="0" smtClean="0">
                <a:solidFill>
                  <a:schemeClr val="tx1"/>
                </a:solidFill>
                <a:effectLst/>
                <a:latin typeface="Arial" pitchFamily="34" charset="0"/>
                <a:ea typeface="+mn-ea"/>
                <a:cs typeface="+mn-cs"/>
              </a:rPr>
              <a:t>的挑战。扎根于开源社区，</a:t>
            </a:r>
            <a:r>
              <a:rPr lang="en-US" altLang="zh-CN" sz="1200" kern="1200" dirty="0" err="1" smtClean="0">
                <a:solidFill>
                  <a:schemeClr val="tx1"/>
                </a:solidFill>
                <a:effectLst/>
                <a:latin typeface="Arial" pitchFamily="34" charset="0"/>
                <a:ea typeface="+mn-ea"/>
                <a:cs typeface="+mn-cs"/>
              </a:rPr>
              <a:t>Hadoop</a:t>
            </a:r>
            <a:r>
              <a:rPr lang="zh-CN" altLang="zh-CN" sz="1200" kern="1200" dirty="0" smtClean="0">
                <a:solidFill>
                  <a:schemeClr val="tx1"/>
                </a:solidFill>
                <a:effectLst/>
                <a:latin typeface="Arial" pitchFamily="34" charset="0"/>
                <a:ea typeface="+mn-ea"/>
                <a:cs typeface="+mn-cs"/>
              </a:rPr>
              <a:t>已经是目前大数据平台中应用率最高的技术，特别是针对诸如文本、社交媒体订阅以及视频等非结构化数据。除分布式文件系统之外，伴随</a:t>
            </a:r>
            <a:r>
              <a:rPr lang="en-US" altLang="zh-CN" sz="1200" kern="1200" dirty="0" err="1" smtClean="0">
                <a:solidFill>
                  <a:schemeClr val="tx1"/>
                </a:solidFill>
                <a:effectLst/>
                <a:latin typeface="Arial" pitchFamily="34" charset="0"/>
                <a:ea typeface="+mn-ea"/>
                <a:cs typeface="+mn-cs"/>
              </a:rPr>
              <a:t>Hadoop</a:t>
            </a:r>
            <a:r>
              <a:rPr lang="zh-CN" altLang="zh-CN" sz="1200" kern="1200" dirty="0" smtClean="0">
                <a:solidFill>
                  <a:schemeClr val="tx1"/>
                </a:solidFill>
                <a:effectLst/>
                <a:latin typeface="Arial" pitchFamily="34" charset="0"/>
                <a:ea typeface="+mn-ea"/>
                <a:cs typeface="+mn-cs"/>
              </a:rPr>
              <a:t>一同出现的还有进行大数据集处理</a:t>
            </a:r>
            <a:r>
              <a:rPr lang="en-US" altLang="zh-CN" sz="1200" kern="1200" dirty="0" err="1" smtClean="0">
                <a:solidFill>
                  <a:schemeClr val="tx1"/>
                </a:solidFill>
                <a:effectLst/>
                <a:latin typeface="Arial" pitchFamily="34" charset="0"/>
                <a:ea typeface="+mn-ea"/>
                <a:cs typeface="+mn-cs"/>
              </a:rPr>
              <a:t>MapReduce</a:t>
            </a:r>
            <a:r>
              <a:rPr lang="zh-CN" altLang="zh-CN" sz="1200" kern="1200" dirty="0" smtClean="0">
                <a:solidFill>
                  <a:schemeClr val="tx1"/>
                </a:solidFill>
                <a:effectLst/>
                <a:latin typeface="Arial" pitchFamily="34" charset="0"/>
                <a:ea typeface="+mn-ea"/>
                <a:cs typeface="+mn-cs"/>
              </a:rPr>
              <a:t>架构。根据权威报告显示，许多企业都开始使用或者评估</a:t>
            </a:r>
            <a:r>
              <a:rPr lang="en-US" altLang="zh-CN" sz="1200" kern="1200" dirty="0" err="1" smtClean="0">
                <a:solidFill>
                  <a:schemeClr val="tx1"/>
                </a:solidFill>
                <a:effectLst/>
                <a:latin typeface="Arial" pitchFamily="34" charset="0"/>
                <a:ea typeface="+mn-ea"/>
                <a:cs typeface="+mn-cs"/>
              </a:rPr>
              <a:t>Hadoop</a:t>
            </a:r>
            <a:r>
              <a:rPr lang="zh-CN" altLang="zh-CN" sz="1200" kern="1200" dirty="0" smtClean="0">
                <a:solidFill>
                  <a:schemeClr val="tx1"/>
                </a:solidFill>
                <a:effectLst/>
                <a:latin typeface="Arial" pitchFamily="34" charset="0"/>
                <a:ea typeface="+mn-ea"/>
                <a:cs typeface="+mn-cs"/>
              </a:rPr>
              <a:t>技术来作为其大数据平台的标准。</a:t>
            </a:r>
          </a:p>
          <a:p>
            <a:r>
              <a:rPr lang="zh-CN" altLang="zh-CN" sz="1200" kern="1200" dirty="0" smtClean="0">
                <a:solidFill>
                  <a:schemeClr val="tx1"/>
                </a:solidFill>
                <a:effectLst/>
                <a:latin typeface="Arial" pitchFamily="34" charset="0"/>
                <a:ea typeface="+mn-ea"/>
                <a:cs typeface="+mn-cs"/>
              </a:rPr>
              <a:t>第二个是</a:t>
            </a:r>
            <a:r>
              <a:rPr lang="en-US" altLang="zh-CN" sz="1200" kern="1200" dirty="0" err="1" smtClean="0">
                <a:solidFill>
                  <a:schemeClr val="tx1"/>
                </a:solidFill>
                <a:effectLst/>
                <a:latin typeface="Arial" pitchFamily="34" charset="0"/>
                <a:ea typeface="+mn-ea"/>
                <a:cs typeface="+mn-cs"/>
              </a:rPr>
              <a:t>NoSQL</a:t>
            </a:r>
            <a:r>
              <a:rPr lang="zh-CN" altLang="zh-CN" sz="1200" kern="1200" dirty="0" smtClean="0">
                <a:solidFill>
                  <a:schemeClr val="tx1"/>
                </a:solidFill>
                <a:effectLst/>
                <a:latin typeface="Arial" pitchFamily="34" charset="0"/>
                <a:ea typeface="+mn-ea"/>
                <a:cs typeface="+mn-cs"/>
              </a:rPr>
              <a:t>，。总体而言，他们关注关系型数据库引擎的限制，如索引、流媒体和高访问量的网站服务。在这些领域，相较关系型数据库引擎，</a:t>
            </a:r>
            <a:r>
              <a:rPr lang="en-US" altLang="zh-CN" sz="1200" kern="1200" dirty="0" err="1" smtClean="0">
                <a:solidFill>
                  <a:schemeClr val="tx1"/>
                </a:solidFill>
                <a:effectLst/>
                <a:latin typeface="Arial" pitchFamily="34" charset="0"/>
                <a:ea typeface="+mn-ea"/>
                <a:cs typeface="+mn-cs"/>
              </a:rPr>
              <a:t>NoSQL</a:t>
            </a:r>
            <a:r>
              <a:rPr lang="zh-CN" altLang="zh-CN" sz="1200" kern="1200" dirty="0" smtClean="0">
                <a:solidFill>
                  <a:schemeClr val="tx1"/>
                </a:solidFill>
                <a:effectLst/>
                <a:latin typeface="Arial" pitchFamily="34" charset="0"/>
                <a:ea typeface="+mn-ea"/>
                <a:cs typeface="+mn-cs"/>
              </a:rPr>
              <a:t>的效率明显更高。</a:t>
            </a:r>
          </a:p>
          <a:p>
            <a:r>
              <a:rPr lang="zh-CN" altLang="zh-CN" sz="1200" kern="1200" dirty="0" smtClean="0">
                <a:solidFill>
                  <a:schemeClr val="tx1"/>
                </a:solidFill>
                <a:effectLst/>
                <a:latin typeface="Arial" pitchFamily="34" charset="0"/>
                <a:ea typeface="+mn-ea"/>
                <a:cs typeface="+mn-cs"/>
              </a:rPr>
              <a:t>第三是内存分析，随着越来越多的价格低廉的内存用到数据中心中，如何利用这一优势对软件进行最大限度的优化成为关键的问题。内存分析以其及实时、高性能的特性，成为大数据分析时代下的“新宠儿”。大数据背景下，用户以及</a:t>
            </a:r>
            <a:r>
              <a:rPr lang="en-US" altLang="zh-CN" sz="1200" kern="1200" dirty="0" smtClean="0">
                <a:solidFill>
                  <a:schemeClr val="tx1"/>
                </a:solidFill>
                <a:effectLst/>
                <a:latin typeface="Arial" pitchFamily="34" charset="0"/>
                <a:ea typeface="+mn-ea"/>
                <a:cs typeface="+mn-cs"/>
              </a:rPr>
              <a:t>IT</a:t>
            </a:r>
            <a:r>
              <a:rPr lang="zh-CN" altLang="zh-CN" sz="1200" kern="1200" dirty="0" smtClean="0">
                <a:solidFill>
                  <a:schemeClr val="tx1"/>
                </a:solidFill>
                <a:effectLst/>
                <a:latin typeface="Arial" pitchFamily="34" charset="0"/>
                <a:ea typeface="+mn-ea"/>
                <a:cs typeface="+mn-cs"/>
              </a:rPr>
              <a:t>提供商应该将其视为长远发展的技术趋势。</a:t>
            </a:r>
          </a:p>
          <a:p>
            <a:r>
              <a:rPr lang="zh-CN" altLang="zh-CN" sz="1200" kern="1200" dirty="0" smtClean="0">
                <a:solidFill>
                  <a:schemeClr val="tx1"/>
                </a:solidFill>
                <a:effectLst/>
                <a:latin typeface="Arial" pitchFamily="34" charset="0"/>
                <a:ea typeface="+mn-ea"/>
                <a:cs typeface="+mn-cs"/>
              </a:rPr>
              <a:t>最后是集成设备随着数据仓库设备</a:t>
            </a:r>
            <a:r>
              <a:rPr lang="en-US" altLang="zh-CN" sz="1200" kern="1200" dirty="0" smtClean="0">
                <a:solidFill>
                  <a:schemeClr val="tx1"/>
                </a:solidFill>
                <a:effectLst/>
                <a:latin typeface="Arial" pitchFamily="34" charset="0"/>
                <a:ea typeface="+mn-ea"/>
                <a:cs typeface="+mn-cs"/>
              </a:rPr>
              <a:t>(Data Warehouse Appliance)</a:t>
            </a:r>
            <a:r>
              <a:rPr lang="zh-CN" altLang="zh-CN" sz="1200" kern="1200" dirty="0" smtClean="0">
                <a:solidFill>
                  <a:schemeClr val="tx1"/>
                </a:solidFill>
                <a:effectLst/>
                <a:latin typeface="Arial" pitchFamily="34" charset="0"/>
                <a:ea typeface="+mn-ea"/>
                <a:cs typeface="+mn-cs"/>
              </a:rPr>
              <a:t>的出现，商业智能以及大数据分析的潜能也被激发出来，许多企业将利用数据仓库新技术的优势提升自身竞争力。集成设备将企业的数据仓库硬件软件整合在一起，提升查询性能、扩充存储空间并获得更多的分析功能，并能够提供同传统数据仓库系统一样的优势。在大数据时代，集成设备将成为企业应对数据挑战的一个重要利器。</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17</a:t>
            </a:fld>
            <a:endParaRPr lang="en-US"/>
          </a:p>
        </p:txBody>
      </p:sp>
    </p:spTree>
    <p:extLst>
      <p:ext uri="{BB962C8B-B14F-4D97-AF65-F5344CB8AC3E}">
        <p14:creationId xmlns:p14="http://schemas.microsoft.com/office/powerpoint/2010/main" val="81771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18</a:t>
            </a:fld>
            <a:endParaRPr lang="en-US"/>
          </a:p>
        </p:txBody>
      </p:sp>
    </p:spTree>
    <p:extLst>
      <p:ext uri="{BB962C8B-B14F-4D97-AF65-F5344CB8AC3E}">
        <p14:creationId xmlns:p14="http://schemas.microsoft.com/office/powerpoint/2010/main" val="3418211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dirty="0" err="1" smtClean="0"/>
              <a:t>MapReduce</a:t>
            </a:r>
            <a:r>
              <a:rPr lang="zh-CN" altLang="en-US" dirty="0" smtClean="0"/>
              <a:t>模型首先将用户的</a:t>
            </a:r>
            <a:r>
              <a:rPr lang="zh-CN" altLang="en-US" b="1" dirty="0" smtClean="0"/>
              <a:t>原始数据源进行分块</a:t>
            </a:r>
            <a:r>
              <a:rPr lang="zh-CN" altLang="en-US" dirty="0" smtClean="0"/>
              <a:t>，然后分别交给</a:t>
            </a:r>
            <a:r>
              <a:rPr lang="zh-CN" altLang="en-US" b="1" dirty="0" smtClean="0"/>
              <a:t>不同的</a:t>
            </a:r>
            <a:r>
              <a:rPr lang="en-US" altLang="zh-CN" b="1" dirty="0" smtClean="0"/>
              <a:t>Map</a:t>
            </a:r>
            <a:r>
              <a:rPr lang="zh-CN" altLang="en-US" b="1" dirty="0" smtClean="0"/>
              <a:t>任务区处理</a:t>
            </a:r>
            <a:r>
              <a:rPr lang="zh-CN" altLang="en-US" dirty="0" smtClean="0"/>
              <a:t>。</a:t>
            </a:r>
            <a:r>
              <a:rPr lang="en-US" altLang="zh-CN" dirty="0" smtClean="0"/>
              <a:t>Map</a:t>
            </a:r>
            <a:r>
              <a:rPr lang="zh-CN" altLang="en-US" dirty="0" smtClean="0"/>
              <a:t>任务从输入中解析出</a:t>
            </a:r>
            <a:r>
              <a:rPr lang="en-US" altLang="zh-CN" dirty="0" smtClean="0"/>
              <a:t>Key/Value</a:t>
            </a:r>
            <a:r>
              <a:rPr lang="zh-CN" altLang="en-US" dirty="0" smtClean="0"/>
              <a:t>对集合，然后对这些集合</a:t>
            </a:r>
            <a:r>
              <a:rPr lang="zh-CN" altLang="en-US" b="1" dirty="0" smtClean="0"/>
              <a:t>执行用户自行定义的</a:t>
            </a:r>
            <a:r>
              <a:rPr lang="en-US" altLang="zh-CN" b="1" dirty="0" smtClean="0"/>
              <a:t>Map</a:t>
            </a:r>
            <a:r>
              <a:rPr lang="zh-CN" altLang="en-US" b="1" dirty="0" smtClean="0"/>
              <a:t>函数得到中间结果，并将该结果写入本地硬盘</a:t>
            </a:r>
            <a:r>
              <a:rPr lang="zh-CN" altLang="en-US" dirty="0" smtClean="0"/>
              <a:t>。</a:t>
            </a:r>
            <a:r>
              <a:rPr lang="en-US" altLang="zh-CN" dirty="0" smtClean="0"/>
              <a:t>Reduce</a:t>
            </a:r>
            <a:r>
              <a:rPr lang="zh-CN" altLang="en-US" dirty="0" smtClean="0"/>
              <a:t>任务从硬盘上读取数据之后，</a:t>
            </a:r>
            <a:r>
              <a:rPr lang="zh-CN" altLang="en-US" b="1" dirty="0" smtClean="0"/>
              <a:t>会根据</a:t>
            </a:r>
            <a:r>
              <a:rPr lang="en-US" altLang="zh-CN" b="1" dirty="0" smtClean="0"/>
              <a:t>key </a:t>
            </a:r>
            <a:r>
              <a:rPr lang="zh-CN" altLang="en-US" b="1" dirty="0" smtClean="0"/>
              <a:t>值进行排序，将具有相同</a:t>
            </a:r>
            <a:r>
              <a:rPr lang="en-US" altLang="zh-CN" b="1" dirty="0" smtClean="0"/>
              <a:t>key </a:t>
            </a:r>
            <a:r>
              <a:rPr lang="zh-CN" altLang="en-US" b="1" dirty="0" smtClean="0"/>
              <a:t>值的组织在一起。最后用户自定义的</a:t>
            </a:r>
            <a:r>
              <a:rPr lang="en-US" altLang="zh-CN" b="1" dirty="0" smtClean="0"/>
              <a:t>Reduce</a:t>
            </a:r>
            <a:r>
              <a:rPr lang="zh-CN" altLang="en-US" b="1" dirty="0" smtClean="0"/>
              <a:t>函数会作用于这些排好序的结果并输出最终结果</a:t>
            </a:r>
            <a:r>
              <a:rPr lang="zh-CN" altLang="en-US" dirty="0" smtClean="0"/>
              <a:t>。从</a:t>
            </a:r>
            <a:r>
              <a:rPr lang="en-US" altLang="zh-CN" dirty="0" err="1" smtClean="0"/>
              <a:t>MapReduce</a:t>
            </a:r>
            <a:r>
              <a:rPr lang="zh-CN" altLang="en-US" dirty="0" smtClean="0"/>
              <a:t>的处理过程我们可以看出，</a:t>
            </a:r>
            <a:r>
              <a:rPr lang="en-US" altLang="zh-CN" dirty="0" err="1" smtClean="0"/>
              <a:t>MapReduce</a:t>
            </a:r>
            <a:r>
              <a:rPr lang="zh-CN" altLang="en-US" dirty="0" smtClean="0"/>
              <a:t>的核心设计思想</a:t>
            </a:r>
            <a:r>
              <a:rPr lang="zh-CN" altLang="en-US" dirty="0" smtClean="0"/>
              <a:t>在于</a:t>
            </a: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因此</a:t>
            </a:r>
            <a:r>
              <a:rPr lang="zh-CN" altLang="en-US" dirty="0" smtClean="0"/>
              <a:t>该模型公开后，立刻受到极大的关注，并在生物信息学、文本挖掘等领域得到广泛的应用。</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19</a:t>
            </a:fld>
            <a:endParaRPr lang="en-US"/>
          </a:p>
        </p:txBody>
      </p:sp>
    </p:spTree>
    <p:extLst>
      <p:ext uri="{BB962C8B-B14F-4D97-AF65-F5344CB8AC3E}">
        <p14:creationId xmlns:p14="http://schemas.microsoft.com/office/powerpoint/2010/main" val="73785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err="1" smtClean="0"/>
              <a:t>Bigtable</a:t>
            </a:r>
            <a:r>
              <a:rPr lang="en-US" altLang="zh-CN" dirty="0" smtClean="0"/>
              <a:t>[39]</a:t>
            </a:r>
            <a:r>
              <a:rPr lang="zh-CN" altLang="en-US" dirty="0" smtClean="0"/>
              <a:t>是 </a:t>
            </a:r>
            <a:r>
              <a:rPr lang="en-US" altLang="zh-CN" dirty="0" smtClean="0"/>
              <a:t>Google </a:t>
            </a:r>
            <a:r>
              <a:rPr lang="zh-CN" altLang="en-US" dirty="0" smtClean="0"/>
              <a:t>早期开发的数据库系统，它是一个多维稀疏排序表，由行和列组成，每个存储单元都有一个时间戳，形成三维结构。不同的时间对同一个数据单元的多个操作形成的数据的多个版本之间由时间戳来区分。</a:t>
            </a:r>
            <a:endParaRPr lang="en-US" altLang="zh-CN" dirty="0" smtClean="0"/>
          </a:p>
          <a:p>
            <a:endParaRPr lang="en-US" altLang="zh-CN" dirty="0" smtClean="0"/>
          </a:p>
          <a:p>
            <a:r>
              <a:rPr lang="zh-CN" altLang="en-US" dirty="0" smtClean="0"/>
              <a:t>有些比较激进的观点认为“关系数据库已死”，我们认为关系数据库和 </a:t>
            </a:r>
            <a:r>
              <a:rPr lang="en-US" altLang="zh-CN" dirty="0" err="1" smtClean="0"/>
              <a:t>NoSQL</a:t>
            </a:r>
            <a:r>
              <a:rPr lang="en-US" altLang="zh-CN" dirty="0" smtClean="0"/>
              <a:t> </a:t>
            </a:r>
            <a:r>
              <a:rPr lang="zh-CN" altLang="en-US" dirty="0" smtClean="0"/>
              <a:t>并不是矛盾的对立体，而是可以相互补充的、适用于不同应用场景的技术。</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20</a:t>
            </a:fld>
            <a:endParaRPr lang="en-US"/>
          </a:p>
        </p:txBody>
      </p:sp>
    </p:spTree>
    <p:extLst>
      <p:ext uri="{BB962C8B-B14F-4D97-AF65-F5344CB8AC3E}">
        <p14:creationId xmlns:p14="http://schemas.microsoft.com/office/powerpoint/2010/main" val="377926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现代城市中每天都在产生海量的数据，如何才能让政府和市民更快了解城市每时每刻的变化，帮助政府提高管理效能，为市民提供生活便利？</a:t>
            </a:r>
            <a:r>
              <a:rPr lang="en-US" altLang="zh-CN" dirty="0" smtClean="0"/>
              <a:t>2011 </a:t>
            </a:r>
            <a:r>
              <a:rPr lang="zh-CN" altLang="en-US" dirty="0" smtClean="0"/>
              <a:t>年，美国麻省理工大学可感知实验室为新加坡建立了“</a:t>
            </a:r>
            <a:r>
              <a:rPr lang="en-US" altLang="zh-CN" dirty="0" smtClean="0"/>
              <a:t>LIVE Singapore”</a:t>
            </a:r>
            <a:r>
              <a:rPr lang="zh-CN" altLang="en-US" dirty="0" smtClean="0"/>
              <a:t>实时新加坡平台</a:t>
            </a:r>
            <a:r>
              <a:rPr lang="en-US" altLang="zh-CN" dirty="0" smtClean="0"/>
              <a:t>,</a:t>
            </a:r>
            <a:r>
              <a:rPr lang="zh-CN" altLang="en-US" dirty="0" smtClean="0"/>
              <a:t>该平台能够为公众提供实时的城市活动及环境信息。其中，“实时通讯”显示新加坡语音通讯、短信及网络使用情况，“等时地图”实时呈现新加坡居民交通耗时情况；“雨天打车”结合降雨监测和出租车数据进行可视化，从而在雨天智能调配出租车；“城市热岛”将新加坡区域温度与能源消耗的关系进行可视化。通过对城市生活、环境数据的可视化，可助力提高城市公共服务质量，改善市民生活，真正意义上实现智慧城市。</a:t>
            </a:r>
            <a:endParaRPr lang="en-US" altLang="zh-CN" dirty="0" smtClean="0"/>
          </a:p>
          <a:p>
            <a:endParaRPr lang="en-US" altLang="zh-CN" dirty="0" smtClean="0"/>
          </a:p>
          <a:p>
            <a:r>
              <a:rPr lang="zh-CN" altLang="en-US" dirty="0" smtClean="0"/>
              <a:t>结合社会网络分析中的概念和可视化的呈现方法，佐以统计和智能数据挖掘的方法，可以为海量复杂社会网络提供快速、直观和智能的分析和呈现方法。</a:t>
            </a:r>
            <a:r>
              <a:rPr lang="en-US" altLang="zh-CN" dirty="0" smtClean="0"/>
              <a:t>2012 </a:t>
            </a:r>
            <a:r>
              <a:rPr lang="zh-CN" altLang="en-US" dirty="0" smtClean="0"/>
              <a:t>年北京大学可视化与可视分析小组开发了支持可视化浏览和分析微博热点事件的“</a:t>
            </a:r>
            <a:r>
              <a:rPr lang="en-US" altLang="zh-CN" dirty="0" smtClean="0"/>
              <a:t>PKUVIS </a:t>
            </a:r>
            <a:r>
              <a:rPr lang="zh-CN" altLang="en-US" dirty="0" smtClean="0"/>
              <a:t>微博可视分析工具”。该工具将</a:t>
            </a:r>
            <a:r>
              <a:rPr lang="zh-CN" altLang="en-US" b="1" dirty="0" smtClean="0"/>
              <a:t>一条条独立的微博连接起来，通过直观的视图清晰地呈现出一个事件中微博转发的过程，从而让用户能够迅速地发现事件中的关键人物、关键微博、重要观点，同时通过可视化的方式更好地分析新浪微博传播脉络以及事件的发生与发展过程。</a:t>
            </a:r>
            <a:endParaRPr lang="en-US" altLang="zh-CN" b="1" dirty="0" smtClean="0"/>
          </a:p>
          <a:p>
            <a:endParaRPr lang="en-US" altLang="zh-CN" b="1" dirty="0" smtClean="0"/>
          </a:p>
          <a:p>
            <a:r>
              <a:rPr lang="zh-CN" altLang="en-US" b="1" dirty="0" smtClean="0"/>
              <a:t>美国 </a:t>
            </a:r>
            <a:r>
              <a:rPr lang="en-US" altLang="zh-CN" b="1" dirty="0" smtClean="0"/>
              <a:t>Space-Time </a:t>
            </a:r>
            <a:r>
              <a:rPr lang="zh-CN" altLang="en-US" b="1" dirty="0" smtClean="0"/>
              <a:t>是一家提供新一代地理空间和可视化解决方案的创业公司，</a:t>
            </a:r>
            <a:r>
              <a:rPr lang="en-US" altLang="zh-CN" b="1" dirty="0" smtClean="0"/>
              <a:t>2011 </a:t>
            </a:r>
            <a:r>
              <a:rPr lang="zh-CN" altLang="en-US" b="1" dirty="0" smtClean="0"/>
              <a:t>年，</a:t>
            </a:r>
            <a:r>
              <a:rPr lang="en-US" altLang="zh-CN" b="1" dirty="0" smtClean="0"/>
              <a:t>Space-Time </a:t>
            </a:r>
            <a:r>
              <a:rPr lang="zh-CN" altLang="en-US" b="1" dirty="0" smtClean="0"/>
              <a:t>为美国加州独立系统运营商设计了一套可以实时监控电力传输系统能源基础设施的可视化软件 </a:t>
            </a:r>
            <a:r>
              <a:rPr lang="en-US" altLang="zh-CN" b="1" dirty="0" smtClean="0"/>
              <a:t>Space-Time Insight</a:t>
            </a:r>
            <a:r>
              <a:rPr lang="zh-CN" altLang="en-US" b="1" dirty="0" smtClean="0"/>
              <a:t>，该可视化系统通过控制室中的一个 </a:t>
            </a:r>
            <a:r>
              <a:rPr lang="en-US" altLang="zh-CN" b="1" dirty="0" smtClean="0"/>
              <a:t>80 </a:t>
            </a:r>
            <a:r>
              <a:rPr lang="zh-CN" altLang="en-US" b="1" dirty="0" smtClean="0"/>
              <a:t>英寸的显示屏，在地图上实时展示长达 </a:t>
            </a:r>
            <a:r>
              <a:rPr lang="en-US" altLang="zh-CN" b="1" dirty="0" smtClean="0"/>
              <a:t>25 000 km </a:t>
            </a:r>
            <a:r>
              <a:rPr lang="zh-CN" altLang="en-US" b="1" dirty="0" smtClean="0"/>
              <a:t>的输电线路状况，工作人员一旦发现一个地区出现了问题，就可以根据该地区问题的严重性和临近地区的反应来做出决策。不仅简化了日常运营复杂度，还在尽可能降低影响的情况下解决问题。这种大数据可视化实践对我国的电力大数据分析展示乃至整个能源行业都具有巨大的参考价值。</a:t>
            </a:r>
            <a:endParaRPr lang="en-US" altLang="zh-CN" b="1" dirty="0" smtClean="0"/>
          </a:p>
          <a:p>
            <a:endParaRPr lang="en-US" altLang="zh-CN" dirty="0" smtClean="0"/>
          </a:p>
          <a:p>
            <a:endParaRPr lang="zh-CN" altLang="en-US" dirty="0" smtClean="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21</a:t>
            </a:fld>
            <a:endParaRPr lang="en-US"/>
          </a:p>
        </p:txBody>
      </p:sp>
    </p:spTree>
    <p:extLst>
      <p:ext uri="{BB962C8B-B14F-4D97-AF65-F5344CB8AC3E}">
        <p14:creationId xmlns:p14="http://schemas.microsoft.com/office/powerpoint/2010/main" val="32464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你或许听说过大数据，但你可能要问，他是什么，为什么我要关注他，顾名思义，大数据非常大</a:t>
            </a:r>
            <a:r>
              <a:rPr lang="zh-CN" altLang="en-US" dirty="0" smtClean="0"/>
              <a:t>，</a:t>
            </a:r>
            <a:endParaRPr lang="en-US" altLang="zh-CN" dirty="0" smtClean="0"/>
          </a:p>
          <a:p>
            <a:r>
              <a:rPr lang="zh-CN" altLang="en-US" dirty="0" smtClean="0"/>
              <a:t>一张电报：</a:t>
            </a:r>
            <a:r>
              <a:rPr lang="en-US" altLang="zh-CN" dirty="0" smtClean="0"/>
              <a:t>100</a:t>
            </a:r>
            <a:r>
              <a:rPr lang="zh-CN" altLang="en-US" dirty="0" smtClean="0"/>
              <a:t>字节</a:t>
            </a:r>
          </a:p>
          <a:p>
            <a:r>
              <a:rPr lang="zh-CN" altLang="en-US" dirty="0" smtClean="0"/>
              <a:t> 一个笑话：</a:t>
            </a:r>
            <a:r>
              <a:rPr lang="en-US" altLang="zh-CN" dirty="0" smtClean="0"/>
              <a:t>1KB</a:t>
            </a:r>
          </a:p>
          <a:p>
            <a:r>
              <a:rPr lang="en-US" altLang="zh-CN" dirty="0" smtClean="0"/>
              <a:t> </a:t>
            </a:r>
            <a:r>
              <a:rPr lang="zh-CN" altLang="en-US" dirty="0" smtClean="0"/>
              <a:t>一页书籍：</a:t>
            </a:r>
            <a:r>
              <a:rPr lang="en-US" altLang="zh-CN" dirty="0" smtClean="0"/>
              <a:t>10KB</a:t>
            </a:r>
          </a:p>
          <a:p>
            <a:r>
              <a:rPr lang="en-US" altLang="zh-CN" dirty="0" smtClean="0"/>
              <a:t> </a:t>
            </a:r>
            <a:r>
              <a:rPr lang="zh-CN" altLang="en-US" dirty="0" smtClean="0"/>
              <a:t>一张低分辨率照片：</a:t>
            </a:r>
            <a:r>
              <a:rPr lang="en-US" altLang="zh-CN" dirty="0" smtClean="0"/>
              <a:t>100KB</a:t>
            </a:r>
          </a:p>
          <a:p>
            <a:r>
              <a:rPr lang="en-US" altLang="zh-CN" dirty="0" smtClean="0"/>
              <a:t> </a:t>
            </a:r>
            <a:r>
              <a:rPr lang="zh-CN" altLang="en-US" dirty="0" smtClean="0"/>
              <a:t>一部微型小说：</a:t>
            </a:r>
            <a:r>
              <a:rPr lang="en-US" altLang="zh-CN" dirty="0" smtClean="0"/>
              <a:t>1MB</a:t>
            </a:r>
          </a:p>
          <a:p>
            <a:r>
              <a:rPr lang="en-US" altLang="zh-CN" dirty="0" smtClean="0"/>
              <a:t> </a:t>
            </a:r>
            <a:r>
              <a:rPr lang="zh-CN" altLang="en-US" dirty="0" smtClean="0"/>
              <a:t>一次胸透视：</a:t>
            </a:r>
            <a:r>
              <a:rPr lang="en-US" altLang="zh-CN" dirty="0" smtClean="0"/>
              <a:t>10MB</a:t>
            </a:r>
          </a:p>
          <a:p>
            <a:r>
              <a:rPr lang="en-US" altLang="zh-CN" dirty="0" smtClean="0"/>
              <a:t> </a:t>
            </a:r>
            <a:r>
              <a:rPr lang="zh-CN" altLang="en-US" dirty="0" smtClean="0"/>
              <a:t>两章百科全书：</a:t>
            </a:r>
            <a:r>
              <a:rPr lang="en-US" altLang="zh-CN" dirty="0" smtClean="0"/>
              <a:t>100MB</a:t>
            </a:r>
          </a:p>
          <a:p>
            <a:r>
              <a:rPr lang="en-US" altLang="zh-CN" dirty="0" smtClean="0"/>
              <a:t> </a:t>
            </a:r>
            <a:r>
              <a:rPr lang="zh-CN" altLang="en-US" dirty="0" smtClean="0"/>
              <a:t>一卷磁带：</a:t>
            </a:r>
            <a:r>
              <a:rPr lang="en-US" altLang="zh-CN" dirty="0" smtClean="0"/>
              <a:t>200MB</a:t>
            </a:r>
          </a:p>
          <a:p>
            <a:r>
              <a:rPr lang="en-US" altLang="zh-CN" dirty="0" smtClean="0"/>
              <a:t> </a:t>
            </a:r>
            <a:r>
              <a:rPr lang="zh-CN" altLang="en-US" dirty="0" smtClean="0"/>
              <a:t>一张</a:t>
            </a:r>
            <a:r>
              <a:rPr lang="en-US" altLang="zh-CN" dirty="0" smtClean="0"/>
              <a:t>CD</a:t>
            </a:r>
            <a:r>
              <a:rPr lang="zh-CN" altLang="en-US" dirty="0" smtClean="0"/>
              <a:t>光盘：</a:t>
            </a:r>
            <a:r>
              <a:rPr lang="en-US" altLang="zh-CN" dirty="0" smtClean="0"/>
              <a:t>500MB</a:t>
            </a:r>
          </a:p>
          <a:p>
            <a:r>
              <a:rPr lang="en-US" altLang="zh-CN" dirty="0" smtClean="0"/>
              <a:t> </a:t>
            </a:r>
            <a:r>
              <a:rPr lang="zh-CN" altLang="en-US" dirty="0" smtClean="0"/>
              <a:t>一部广播级质量电影：</a:t>
            </a:r>
            <a:r>
              <a:rPr lang="en-US" altLang="zh-CN" dirty="0" smtClean="0"/>
              <a:t>1GB</a:t>
            </a:r>
          </a:p>
          <a:p>
            <a:r>
              <a:rPr lang="en-US" altLang="zh-CN" dirty="0" smtClean="0"/>
              <a:t> </a:t>
            </a:r>
            <a:r>
              <a:rPr lang="zh-CN" altLang="en-US" dirty="0" smtClean="0"/>
              <a:t>一卷大型数字磁带：</a:t>
            </a:r>
            <a:r>
              <a:rPr lang="en-US" altLang="zh-CN" dirty="0" smtClean="0"/>
              <a:t>100GB</a:t>
            </a:r>
          </a:p>
          <a:p>
            <a:r>
              <a:rPr lang="en-US" altLang="zh-CN" dirty="0" smtClean="0"/>
              <a:t> </a:t>
            </a:r>
            <a:r>
              <a:rPr lang="zh-CN" altLang="en-US" dirty="0" smtClean="0"/>
              <a:t>五万棵树制成的纸：</a:t>
            </a:r>
            <a:r>
              <a:rPr lang="en-US" altLang="zh-CN" dirty="0" smtClean="0"/>
              <a:t>1TB</a:t>
            </a:r>
          </a:p>
          <a:p>
            <a:r>
              <a:rPr lang="en-US" altLang="zh-CN" dirty="0" smtClean="0"/>
              <a:t> </a:t>
            </a:r>
            <a:r>
              <a:rPr lang="zh-CN" altLang="en-US" dirty="0" smtClean="0"/>
              <a:t>一套大型存储系统：</a:t>
            </a:r>
            <a:r>
              <a:rPr lang="en-US" altLang="zh-CN" dirty="0" smtClean="0"/>
              <a:t>50TB</a:t>
            </a:r>
          </a:p>
          <a:p>
            <a:r>
              <a:rPr lang="en-US" altLang="zh-CN" dirty="0" smtClean="0"/>
              <a:t> NASA EOS</a:t>
            </a:r>
            <a:r>
              <a:rPr lang="zh-CN" altLang="en-US" dirty="0" smtClean="0"/>
              <a:t>对地观测系统三年数据：</a:t>
            </a:r>
            <a:r>
              <a:rPr lang="en-US" altLang="zh-CN" dirty="0" smtClean="0"/>
              <a:t>1PB</a:t>
            </a:r>
          </a:p>
          <a:p>
            <a:r>
              <a:rPr lang="en-US" altLang="zh-CN" dirty="0" smtClean="0"/>
              <a:t> </a:t>
            </a:r>
            <a:r>
              <a:rPr lang="zh-CN" altLang="en-US" dirty="0" smtClean="0"/>
              <a:t>所有印刷材料：</a:t>
            </a:r>
            <a:r>
              <a:rPr lang="en-US" altLang="zh-CN" dirty="0" smtClean="0"/>
              <a:t>200PB</a:t>
            </a:r>
          </a:p>
          <a:p>
            <a:r>
              <a:rPr lang="en-US" altLang="zh-CN" dirty="0" smtClean="0"/>
              <a:t> </a:t>
            </a:r>
            <a:r>
              <a:rPr lang="zh-CN" altLang="en-US" dirty="0" smtClean="0"/>
              <a:t>全人类说过的所有的话：</a:t>
            </a:r>
            <a:r>
              <a:rPr lang="en-US" altLang="zh-CN" dirty="0" smtClean="0"/>
              <a:t>5E</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a:t>
            </a:fld>
            <a:endParaRPr lang="en-US"/>
          </a:p>
        </p:txBody>
      </p:sp>
    </p:spTree>
    <p:extLst>
      <p:ext uri="{BB962C8B-B14F-4D97-AF65-F5344CB8AC3E}">
        <p14:creationId xmlns:p14="http://schemas.microsoft.com/office/powerpoint/2010/main" val="159372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系统</a:t>
            </a:r>
            <a:r>
              <a:rPr lang="en-US" altLang="zh-CN" dirty="0" smtClean="0"/>
              <a:t>(HDFS)</a:t>
            </a:r>
            <a:r>
              <a:rPr lang="zh-CN" altLang="en-US" dirty="0" smtClean="0"/>
              <a:t>、数据库</a:t>
            </a:r>
            <a:r>
              <a:rPr lang="en-US" altLang="zh-CN" dirty="0" smtClean="0"/>
              <a:t>(</a:t>
            </a:r>
            <a:r>
              <a:rPr lang="en-US" altLang="zh-CN" dirty="0" err="1" smtClean="0"/>
              <a:t>HBase</a:t>
            </a:r>
            <a:r>
              <a:rPr lang="zh-CN" altLang="en-US" dirty="0" smtClean="0"/>
              <a:t>、</a:t>
            </a:r>
            <a:r>
              <a:rPr lang="en-US" altLang="zh-CN" dirty="0" smtClean="0"/>
              <a:t>Cassandra)</a:t>
            </a:r>
            <a:r>
              <a:rPr lang="zh-CN" altLang="en-US" dirty="0" smtClean="0"/>
              <a:t>、数据处理</a:t>
            </a:r>
            <a:r>
              <a:rPr lang="en-US" altLang="zh-CN" dirty="0" smtClean="0"/>
              <a:t>(</a:t>
            </a:r>
            <a:r>
              <a:rPr lang="en-US" altLang="zh-CN" dirty="0" err="1" smtClean="0"/>
              <a:t>MapReduce</a:t>
            </a:r>
            <a:r>
              <a:rPr lang="en-US" altLang="zh-CN" dirty="0" smtClean="0"/>
              <a:t>)</a:t>
            </a:r>
            <a:r>
              <a:rPr lang="zh-CN" altLang="en-US" dirty="0" smtClean="0"/>
              <a:t>等功能模块在内的完整生态系统</a:t>
            </a:r>
            <a:r>
              <a:rPr lang="en-US" altLang="zh-CN" dirty="0" smtClean="0"/>
              <a:t>(Ecosystem)</a:t>
            </a:r>
            <a:r>
              <a:rPr lang="zh-CN" altLang="en-US" dirty="0" smtClean="0"/>
              <a:t>。某种程度上可以说 </a:t>
            </a:r>
            <a:r>
              <a:rPr lang="en-US" altLang="zh-CN" dirty="0" err="1" smtClean="0"/>
              <a:t>Hadoop</a:t>
            </a:r>
            <a:r>
              <a:rPr lang="en-US" altLang="zh-CN" dirty="0" smtClean="0"/>
              <a:t> </a:t>
            </a:r>
            <a:r>
              <a:rPr lang="zh-CN" altLang="en-US" dirty="0" smtClean="0"/>
              <a:t>已经成为了大数据处理工具事实上的标准。对 </a:t>
            </a:r>
            <a:r>
              <a:rPr lang="en-US" altLang="zh-CN" dirty="0" err="1" smtClean="0"/>
              <a:t>Hadoop</a:t>
            </a:r>
            <a:r>
              <a:rPr lang="en-US" altLang="zh-CN" dirty="0" smtClean="0"/>
              <a:t> </a:t>
            </a:r>
            <a:r>
              <a:rPr lang="zh-CN" altLang="en-US" dirty="0" smtClean="0"/>
              <a:t>改进并将其应用于各种场景的大数据处理已经成为新的研究热点。主要的研究成果集中在对 </a:t>
            </a:r>
            <a:r>
              <a:rPr lang="en-US" altLang="zh-CN" dirty="0" err="1" smtClean="0"/>
              <a:t>Hadoop</a:t>
            </a:r>
            <a:r>
              <a:rPr lang="en-US" altLang="zh-CN" dirty="0" smtClean="0"/>
              <a:t> </a:t>
            </a:r>
            <a:r>
              <a:rPr lang="zh-CN" altLang="en-US" dirty="0" smtClean="0"/>
              <a:t>平台性能的改进、高效的查询处理、索引构建和使用、在 </a:t>
            </a:r>
            <a:r>
              <a:rPr lang="en-US" altLang="zh-CN" dirty="0" err="1" smtClean="0"/>
              <a:t>Hadoop</a:t>
            </a:r>
            <a:r>
              <a:rPr lang="en-US" altLang="zh-CN" dirty="0" smtClean="0"/>
              <a:t> </a:t>
            </a:r>
            <a:r>
              <a:rPr lang="zh-CN" altLang="en-US" dirty="0" smtClean="0"/>
              <a:t>之上构建数据仓库、</a:t>
            </a:r>
            <a:r>
              <a:rPr lang="en-US" altLang="zh-CN" dirty="0" err="1" smtClean="0"/>
              <a:t>Hadoop</a:t>
            </a:r>
            <a:r>
              <a:rPr lang="en-US" altLang="zh-CN" dirty="0" smtClean="0"/>
              <a:t> </a:t>
            </a:r>
            <a:r>
              <a:rPr lang="zh-CN" altLang="en-US" dirty="0" smtClean="0"/>
              <a:t>和数据库系统的连接、数据挖掘、推荐系统等。除了</a:t>
            </a:r>
            <a:r>
              <a:rPr lang="en-US" altLang="zh-CN" dirty="0" err="1" smtClean="0"/>
              <a:t>Hadoop</a:t>
            </a:r>
            <a:r>
              <a:rPr lang="zh-CN" altLang="en-US" dirty="0" smtClean="0"/>
              <a:t>，还有很多针对大数据的处理工具。这些工具有些是完整的处理平台，有些则是专门针对特定的大数据处理应用。表 </a:t>
            </a:r>
            <a:r>
              <a:rPr lang="en-US" altLang="zh-CN" dirty="0" smtClean="0"/>
              <a:t>7 </a:t>
            </a:r>
            <a:r>
              <a:rPr lang="zh-CN" altLang="en-US" dirty="0" smtClean="0"/>
              <a:t>归纳总结了现今一些主流的处理平台和工具，这些平台和工具或是已经投入商业使用，或是开源软件。在已经投入商业使用的产品中，绝大部分也是在 </a:t>
            </a:r>
            <a:r>
              <a:rPr lang="en-US" altLang="zh-CN" dirty="0" err="1" smtClean="0"/>
              <a:t>Hadoop</a:t>
            </a:r>
            <a:r>
              <a:rPr lang="en-US" altLang="zh-CN" dirty="0" smtClean="0"/>
              <a:t> </a:t>
            </a:r>
            <a:r>
              <a:rPr lang="zh-CN" altLang="en-US" dirty="0" smtClean="0"/>
              <a:t>基础上进行功能扩展，或者提供与 </a:t>
            </a:r>
            <a:r>
              <a:rPr lang="en-US" altLang="zh-CN" dirty="0" err="1" smtClean="0"/>
              <a:t>Hadoop</a:t>
            </a:r>
            <a:r>
              <a:rPr lang="en-US" altLang="zh-CN" dirty="0" smtClean="0"/>
              <a:t> </a:t>
            </a:r>
            <a:r>
              <a:rPr lang="zh-CN" altLang="en-US" dirty="0" smtClean="0"/>
              <a:t>的数据接口。</a:t>
            </a:r>
            <a:r>
              <a:rPr lang="en-US" altLang="zh-CN" dirty="0" err="1" smtClean="0"/>
              <a:t>Hadoop</a:t>
            </a:r>
            <a:r>
              <a:rPr lang="en-US" altLang="zh-CN" dirty="0" smtClean="0"/>
              <a:t> </a:t>
            </a:r>
            <a:r>
              <a:rPr lang="zh-CN" altLang="en-US" dirty="0" smtClean="0"/>
              <a:t>是目前最为流行的大数据处理平台。</a:t>
            </a:r>
            <a:r>
              <a:rPr lang="en-US" altLang="zh-CN" dirty="0" err="1" smtClean="0"/>
              <a:t>Hadoop</a:t>
            </a:r>
            <a:r>
              <a:rPr lang="en-US" altLang="zh-CN" dirty="0" smtClean="0"/>
              <a:t> </a:t>
            </a:r>
            <a:r>
              <a:rPr lang="zh-CN" altLang="en-US" dirty="0" smtClean="0"/>
              <a:t>最先是 </a:t>
            </a:r>
            <a:r>
              <a:rPr lang="en-US" altLang="zh-CN" dirty="0" smtClean="0"/>
              <a:t>Doug Cutting </a:t>
            </a:r>
            <a:r>
              <a:rPr lang="zh-CN" altLang="en-US" dirty="0" smtClean="0"/>
              <a:t>模仿 </a:t>
            </a:r>
            <a:r>
              <a:rPr lang="en-US" altLang="zh-CN" dirty="0" smtClean="0"/>
              <a:t>GFS</a:t>
            </a:r>
            <a:r>
              <a:rPr lang="zh-CN" altLang="en-US" dirty="0" smtClean="0"/>
              <a:t>、</a:t>
            </a:r>
            <a:r>
              <a:rPr lang="en-US" altLang="zh-CN" dirty="0" err="1" smtClean="0"/>
              <a:t>MapReduce</a:t>
            </a:r>
            <a:r>
              <a:rPr lang="en-US" altLang="zh-CN" dirty="0" smtClean="0"/>
              <a:t> </a:t>
            </a:r>
            <a:r>
              <a:rPr lang="zh-CN" altLang="en-US" dirty="0" smtClean="0"/>
              <a:t>实现的一个云计算开源平台，后贡献给 </a:t>
            </a:r>
            <a:r>
              <a:rPr lang="en-US" altLang="zh-CN" dirty="0" smtClean="0"/>
              <a:t>Apache</a:t>
            </a:r>
            <a:r>
              <a:rPr lang="zh-CN" altLang="en-US" dirty="0" smtClean="0"/>
              <a:t>。</a:t>
            </a:r>
            <a:r>
              <a:rPr lang="en-US" altLang="zh-CN" dirty="0" err="1" smtClean="0"/>
              <a:t>Hadoop</a:t>
            </a:r>
            <a:r>
              <a:rPr lang="en-US" altLang="zh-CN" dirty="0" smtClean="0"/>
              <a:t> </a:t>
            </a:r>
            <a:r>
              <a:rPr lang="zh-CN" altLang="en-US" dirty="0" smtClean="0"/>
              <a:t>已经发展成为包括文件</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22</a:t>
            </a:fld>
            <a:endParaRPr lang="en-US"/>
          </a:p>
        </p:txBody>
      </p:sp>
    </p:spTree>
    <p:extLst>
      <p:ext uri="{BB962C8B-B14F-4D97-AF65-F5344CB8AC3E}">
        <p14:creationId xmlns:p14="http://schemas.microsoft.com/office/powerpoint/2010/main" val="181111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云计算、物联网、社交网络等新兴服务促使人类社会的数据种类和规模正以前所未有的速度增长，大数据时代正式到来。数据从简单的处理对象开始转变为一种基础性资源，如何更好的管理和利用大数据已经成为普遍关注的话题。大数据的规模效应给数据存储、管理以及数据分析带来了极大的挑战，数据管理方式上的变革正在酝酿和发生。本文对大数据的基本概念进行剖析，并对大数据的主要应用做简单对比。在此基础上，阐述大数据处理的基本框架，并就云计算技术对于大数据时代数据管理所产生的作用进行分析。最后归纳总结大数据时代所面临的新挑战。</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23</a:t>
            </a:fld>
            <a:endParaRPr lang="en-US"/>
          </a:p>
        </p:txBody>
      </p:sp>
    </p:spTree>
    <p:extLst>
      <p:ext uri="{BB962C8B-B14F-4D97-AF65-F5344CB8AC3E}">
        <p14:creationId xmlns:p14="http://schemas.microsoft.com/office/powerpoint/2010/main" val="1661881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24</a:t>
            </a:fld>
            <a:endParaRPr lang="en-US"/>
          </a:p>
        </p:txBody>
      </p:sp>
    </p:spTree>
    <p:extLst>
      <p:ext uri="{BB962C8B-B14F-4D97-AF65-F5344CB8AC3E}">
        <p14:creationId xmlns:p14="http://schemas.microsoft.com/office/powerpoint/2010/main" val="3802271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1" i="0" kern="1200" dirty="0" smtClean="0">
                <a:solidFill>
                  <a:schemeClr val="tx1"/>
                </a:solidFill>
                <a:effectLst/>
                <a:latin typeface="Arial" pitchFamily="34" charset="0"/>
                <a:ea typeface="+mn-ea"/>
                <a:cs typeface="+mn-cs"/>
              </a:rPr>
              <a:t>农夫山泉运用</a:t>
            </a:r>
            <a:r>
              <a:rPr lang="en-US" altLang="zh-CN" sz="1200" b="1" i="0" kern="1200" dirty="0" smtClean="0">
                <a:solidFill>
                  <a:schemeClr val="tx1"/>
                </a:solidFill>
                <a:effectLst/>
                <a:latin typeface="Arial" pitchFamily="34" charset="0"/>
                <a:ea typeface="+mn-ea"/>
                <a:cs typeface="+mn-cs"/>
              </a:rPr>
              <a:t>SAP HANA</a:t>
            </a:r>
            <a:r>
              <a:rPr lang="zh-CN" altLang="en-US" sz="1200" b="1" i="0" kern="1200" dirty="0" smtClean="0">
                <a:solidFill>
                  <a:schemeClr val="tx1"/>
                </a:solidFill>
                <a:effectLst/>
                <a:latin typeface="Arial" pitchFamily="34" charset="0"/>
                <a:ea typeface="+mn-ea"/>
                <a:cs typeface="+mn-cs"/>
              </a:rPr>
              <a:t>实时处理海量数据</a:t>
            </a:r>
          </a:p>
          <a:p>
            <a:r>
              <a:rPr lang="zh-CN" altLang="en-US" sz="1200" b="0" i="0" kern="1200" dirty="0" smtClean="0">
                <a:solidFill>
                  <a:schemeClr val="tx1"/>
                </a:solidFill>
                <a:effectLst/>
                <a:latin typeface="Arial" pitchFamily="34" charset="0"/>
                <a:ea typeface="+mn-ea"/>
                <a:cs typeface="+mn-cs"/>
              </a:rPr>
              <a:t>做为中国饮用水行业的排头兵</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农夫山泉股份有限公司意识到，能够为业务分析提供实时的业务信息，并及时对市场做出快速反应，对企业来说将是一个巨大的战略优势。</a:t>
            </a:r>
            <a:r>
              <a:rPr lang="en-US" altLang="zh-CN" sz="1200" b="0" i="0" kern="1200" dirty="0" smtClean="0">
                <a:solidFill>
                  <a:schemeClr val="tx1"/>
                </a:solidFill>
                <a:effectLst/>
                <a:latin typeface="Arial" pitchFamily="34" charset="0"/>
                <a:ea typeface="+mn-ea"/>
                <a:cs typeface="+mn-cs"/>
              </a:rPr>
              <a:t>SAP HANA™</a:t>
            </a:r>
            <a:r>
              <a:rPr lang="zh-CN" altLang="en-US" sz="1200" b="1" i="0" kern="1200" dirty="0" smtClean="0">
                <a:solidFill>
                  <a:schemeClr val="tx1"/>
                </a:solidFill>
                <a:effectLst/>
                <a:latin typeface="Arial" pitchFamily="34" charset="0"/>
                <a:ea typeface="+mn-ea"/>
                <a:cs typeface="+mn-cs"/>
              </a:rPr>
              <a:t>能够快速展现数据、改善数据查找功能以及其强大的</a:t>
            </a:r>
            <a:r>
              <a:rPr lang="zh-CN" altLang="en-US" sz="1200" b="1" i="0" u="none" strike="noStrike" kern="1200" dirty="0" smtClean="0">
                <a:solidFill>
                  <a:schemeClr val="tx1"/>
                </a:solidFill>
                <a:effectLst/>
                <a:latin typeface="Arial" pitchFamily="34" charset="0"/>
                <a:ea typeface="+mn-ea"/>
                <a:cs typeface="+mn-cs"/>
                <a:hlinkClick r:id="rId3"/>
              </a:rPr>
              <a:t>商务</a:t>
            </a:r>
            <a:r>
              <a:rPr lang="zh-CN" altLang="en-US" sz="1200" b="1" i="0" kern="1200" dirty="0" smtClean="0">
                <a:solidFill>
                  <a:schemeClr val="tx1"/>
                </a:solidFill>
                <a:effectLst/>
                <a:latin typeface="Arial" pitchFamily="34" charset="0"/>
                <a:ea typeface="+mn-ea"/>
                <a:cs typeface="+mn-cs"/>
              </a:rPr>
              <a:t>逻辑运算速度</a:t>
            </a:r>
            <a:r>
              <a:rPr lang="zh-CN" altLang="en-US" sz="1200" b="0" i="0" kern="1200" dirty="0" smtClean="0">
                <a:solidFill>
                  <a:schemeClr val="tx1"/>
                </a:solidFill>
                <a:effectLst/>
                <a:latin typeface="Arial" pitchFamily="34" charset="0"/>
                <a:ea typeface="+mn-ea"/>
                <a:cs typeface="+mn-cs"/>
              </a:rPr>
              <a:t>，是解农夫山泉燃眉之急的重要手段。</a:t>
            </a:r>
            <a:endParaRPr lang="en-US" altLang="zh-CN" sz="1200" b="0" i="0" kern="1200" dirty="0" smtClean="0">
              <a:solidFill>
                <a:schemeClr val="tx1"/>
              </a:solidFill>
              <a:effectLst/>
              <a:latin typeface="Arial" pitchFamily="34" charset="0"/>
              <a:ea typeface="+mn-ea"/>
              <a:cs typeface="+mn-cs"/>
            </a:endParaRPr>
          </a:p>
          <a:p>
            <a:r>
              <a:rPr lang="zh-CN" altLang="en-US" sz="1200" b="0" i="0" kern="1200" dirty="0" smtClean="0">
                <a:solidFill>
                  <a:schemeClr val="tx1"/>
                </a:solidFill>
                <a:effectLst/>
                <a:latin typeface="Arial" pitchFamily="34" charset="0"/>
                <a:ea typeface="+mn-ea"/>
                <a:cs typeface="+mn-cs"/>
              </a:rPr>
              <a:t>　主要目标</a:t>
            </a:r>
            <a:r>
              <a:rPr lang="en-US" altLang="zh-CN" sz="1200" b="0" i="0" kern="1200" dirty="0" smtClean="0">
                <a:solidFill>
                  <a:schemeClr val="tx1"/>
                </a:solidFill>
                <a:effectLst/>
                <a:latin typeface="Arial" pitchFamily="34" charset="0"/>
                <a:ea typeface="+mn-ea"/>
                <a:cs typeface="+mn-cs"/>
              </a:rPr>
              <a:t>:</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高效地管理并灵活运用企业日积月累的庞大、复杂的数据</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依靠高效逻辑计算来处理海量数据</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对竞争激烈的市场快速做出响应</a:t>
            </a:r>
          </a:p>
          <a:p>
            <a:r>
              <a:rPr lang="zh-CN" altLang="en-US" sz="1200" b="0" i="0" kern="1200" dirty="0" smtClean="0">
                <a:solidFill>
                  <a:schemeClr val="tx1"/>
                </a:solidFill>
                <a:effectLst/>
                <a:latin typeface="Arial" pitchFamily="34" charset="0"/>
                <a:ea typeface="+mn-ea"/>
                <a:cs typeface="+mn-cs"/>
              </a:rPr>
              <a:t>　　</a:t>
            </a:r>
            <a:r>
              <a:rPr lang="zh-CN" altLang="en-US" sz="1200" b="1" i="0" kern="1200" dirty="0" smtClean="0">
                <a:solidFill>
                  <a:schemeClr val="tx1"/>
                </a:solidFill>
                <a:effectLst/>
                <a:latin typeface="Arial" pitchFamily="34" charset="0"/>
                <a:ea typeface="+mn-ea"/>
                <a:cs typeface="+mn-cs"/>
              </a:rPr>
              <a:t>农夫山泉股份有限公司是中国最大的瓶装水生产商，其品牌“农夫山泉”名闻市场</a:t>
            </a:r>
            <a:r>
              <a:rPr lang="zh-CN" altLang="en-US" sz="1200" b="0" i="0" kern="1200" dirty="0" smtClean="0">
                <a:solidFill>
                  <a:schemeClr val="tx1"/>
                </a:solidFill>
                <a:effectLst/>
                <a:latin typeface="Arial" pitchFamily="34" charset="0"/>
                <a:ea typeface="+mn-ea"/>
                <a:cs typeface="+mn-cs"/>
              </a:rPr>
              <a:t>。作为养生堂公司旗下最大的控股公司，在各水源保护区附近拥有</a:t>
            </a:r>
            <a:r>
              <a:rPr lang="en-US" altLang="zh-CN" sz="1200" b="0" i="0" kern="1200" dirty="0" smtClean="0">
                <a:solidFill>
                  <a:schemeClr val="tx1"/>
                </a:solidFill>
                <a:effectLst/>
                <a:latin typeface="Arial" pitchFamily="34" charset="0"/>
                <a:ea typeface="+mn-ea"/>
                <a:cs typeface="+mn-cs"/>
              </a:rPr>
              <a:t>7</a:t>
            </a:r>
            <a:r>
              <a:rPr lang="zh-CN" altLang="en-US" sz="1200" b="0" i="0" kern="1200" dirty="0" smtClean="0">
                <a:solidFill>
                  <a:schemeClr val="tx1"/>
                </a:solidFill>
                <a:effectLst/>
                <a:latin typeface="Arial" pitchFamily="34" charset="0"/>
                <a:ea typeface="+mn-ea"/>
                <a:cs typeface="+mn-cs"/>
              </a:rPr>
              <a:t>个生产基地及数十家工厂。公司产值约</a:t>
            </a:r>
            <a:r>
              <a:rPr lang="en-US" altLang="zh-CN" sz="1200" b="0" i="0" kern="1200" dirty="0" smtClean="0">
                <a:solidFill>
                  <a:schemeClr val="tx1"/>
                </a:solidFill>
                <a:effectLst/>
                <a:latin typeface="Arial" pitchFamily="34" charset="0"/>
                <a:ea typeface="+mn-ea"/>
                <a:cs typeface="+mn-cs"/>
              </a:rPr>
              <a:t>100</a:t>
            </a:r>
            <a:r>
              <a:rPr lang="zh-CN" altLang="en-US" sz="1200" b="0" i="0" kern="1200" dirty="0" smtClean="0">
                <a:solidFill>
                  <a:schemeClr val="tx1"/>
                </a:solidFill>
                <a:effectLst/>
                <a:latin typeface="Arial" pitchFamily="34" charset="0"/>
                <a:ea typeface="+mn-ea"/>
                <a:cs typeface="+mn-cs"/>
              </a:rPr>
              <a:t>亿元人民币。目前农夫山泉拥有员工约</a:t>
            </a:r>
            <a:r>
              <a:rPr lang="en-US" altLang="zh-CN" sz="1200" b="0" i="0" kern="1200" dirty="0" smtClean="0">
                <a:solidFill>
                  <a:schemeClr val="tx1"/>
                </a:solidFill>
                <a:effectLst/>
                <a:latin typeface="Arial" pitchFamily="34" charset="0"/>
                <a:ea typeface="+mn-ea"/>
                <a:cs typeface="+mn-cs"/>
              </a:rPr>
              <a:t>10,000</a:t>
            </a:r>
            <a:r>
              <a:rPr lang="zh-CN" altLang="en-US" sz="1200" b="0" i="0" kern="1200" dirty="0" smtClean="0">
                <a:solidFill>
                  <a:schemeClr val="tx1"/>
                </a:solidFill>
                <a:effectLst/>
                <a:latin typeface="Arial" pitchFamily="34" charset="0"/>
                <a:ea typeface="+mn-ea"/>
                <a:cs typeface="+mn-cs"/>
              </a:rPr>
              <a:t>多人，其中超过</a:t>
            </a:r>
            <a:r>
              <a:rPr lang="en-US" altLang="zh-CN" sz="1200" b="0" i="0" kern="1200" dirty="0" smtClean="0">
                <a:solidFill>
                  <a:schemeClr val="tx1"/>
                </a:solidFill>
                <a:effectLst/>
                <a:latin typeface="Arial" pitchFamily="34" charset="0"/>
                <a:ea typeface="+mn-ea"/>
                <a:cs typeface="+mn-cs"/>
              </a:rPr>
              <a:t>8,000</a:t>
            </a:r>
            <a:r>
              <a:rPr lang="zh-CN" altLang="en-US" sz="1200" b="0" i="0" kern="1200" dirty="0" smtClean="0">
                <a:solidFill>
                  <a:schemeClr val="tx1"/>
                </a:solidFill>
                <a:effectLst/>
                <a:latin typeface="Arial" pitchFamily="34" charset="0"/>
                <a:ea typeface="+mn-ea"/>
                <a:cs typeface="+mn-cs"/>
              </a:rPr>
              <a:t>人为业务人员，负责每天与公司遍布中国一线、二线、外埠及外埠乡镇的共一百多万家客户联系，推动农夫山泉瓶装水及饮料业务。农夫山泉面临激烈的市场竞争，只有与时间赛跑，争分夺秒，以更快速的市场响应，做出更快速准确的决策，才能更好地促进销售、市场、生产和物流环节的相互配合。</a:t>
            </a:r>
          </a:p>
          <a:p>
            <a:r>
              <a:rPr lang="zh-CN" altLang="en-US" sz="1200" b="0" i="0" kern="1200" dirty="0" smtClean="0">
                <a:solidFill>
                  <a:schemeClr val="tx1"/>
                </a:solidFill>
                <a:effectLst/>
                <a:latin typeface="Arial" pitchFamily="34" charset="0"/>
                <a:ea typeface="+mn-ea"/>
                <a:cs typeface="+mn-cs"/>
              </a:rPr>
              <a:t>　　多年来，农夫山泉已经收集了大量数据。对公司信息部实时数据更新，缩短数据处理时间门来说，产生涉及巨大数据量，并需要复杂的逻辑运算的商务报告是项费时费力的任务。然而，业务部门及主管决策部门人员又亟需实时更新的业务数据做为决策依据。随着业务的不断扩展，实现数据的实时可视性，成为公司长远发展、提高效率和降低成本的关键所在。例如，由于涉及到海量数据，农夫山泉通常需要花费超过一天的时间来整理销售点</a:t>
            </a:r>
            <a:r>
              <a:rPr lang="en-US" altLang="zh-CN" sz="1200" b="0" i="0" kern="1200" dirty="0" smtClean="0">
                <a:solidFill>
                  <a:schemeClr val="tx1"/>
                </a:solidFill>
                <a:effectLst/>
                <a:latin typeface="Arial" pitchFamily="34" charset="0"/>
                <a:ea typeface="+mn-ea"/>
                <a:cs typeface="+mn-cs"/>
              </a:rPr>
              <a:t>(POS)</a:t>
            </a:r>
            <a:r>
              <a:rPr lang="zh-CN" altLang="en-US" sz="1200" b="0" i="0" kern="1200" dirty="0" smtClean="0">
                <a:solidFill>
                  <a:schemeClr val="tx1"/>
                </a:solidFill>
                <a:effectLst/>
                <a:latin typeface="Arial" pitchFamily="34" charset="0"/>
                <a:ea typeface="+mn-ea"/>
                <a:cs typeface="+mn-cs"/>
              </a:rPr>
              <a:t>渠道销售的数据来洞悉市场变化，以做出相应决策并采取行动。管理人员意识到：如果可以对公司业务状况进行实时追踪，他们就能够在市场中占得先机。于是农夫山泉开始寻找一种能够减少数据延迟、提高数据查询和业务逻辑处理速度的解决方案。</a:t>
            </a:r>
          </a:p>
          <a:p>
            <a:r>
              <a:rPr lang="zh-CN" altLang="en-US" sz="1200" b="0" i="0" kern="1200" dirty="0" smtClean="0">
                <a:solidFill>
                  <a:schemeClr val="tx1"/>
                </a:solidFill>
                <a:effectLst/>
                <a:latin typeface="Arial" pitchFamily="34" charset="0"/>
                <a:ea typeface="+mn-ea"/>
                <a:cs typeface="+mn-cs"/>
              </a:rPr>
              <a:t>　　解决方案</a:t>
            </a:r>
            <a:r>
              <a:rPr lang="en-US" altLang="zh-CN" sz="1200" b="0" i="0" kern="1200" dirty="0" smtClean="0">
                <a:solidFill>
                  <a:schemeClr val="tx1"/>
                </a:solidFill>
                <a:effectLst/>
                <a:latin typeface="Arial" pitchFamily="34" charset="0"/>
                <a:ea typeface="+mn-ea"/>
                <a:cs typeface="+mn-cs"/>
              </a:rPr>
              <a:t>:</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在高层管理人员大力支持下，农夫山泉进一步推进信息化进程</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决定用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来取代</a:t>
            </a:r>
            <a:r>
              <a:rPr lang="en-US" altLang="zh-CN" sz="1200" b="0" i="0" kern="1200" dirty="0" smtClean="0">
                <a:solidFill>
                  <a:schemeClr val="tx1"/>
                </a:solidFill>
                <a:effectLst/>
                <a:latin typeface="Arial" pitchFamily="34" charset="0"/>
                <a:ea typeface="+mn-ea"/>
                <a:cs typeface="+mn-cs"/>
              </a:rPr>
              <a:t>Oracle Data Mart</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在短短两个月时间内顺利上线</a:t>
            </a:r>
          </a:p>
          <a:p>
            <a:r>
              <a:rPr lang="zh-CN" altLang="en-US" sz="1200" b="0" i="0" kern="1200" dirty="0" smtClean="0">
                <a:solidFill>
                  <a:schemeClr val="tx1"/>
                </a:solidFill>
                <a:effectLst/>
                <a:latin typeface="Arial" pitchFamily="34" charset="0"/>
                <a:ea typeface="+mn-ea"/>
                <a:cs typeface="+mn-cs"/>
              </a:rPr>
              <a:t>　　做为</a:t>
            </a:r>
            <a:r>
              <a:rPr lang="en-US" altLang="zh-CN" sz="1200" b="0" i="0" kern="1200" dirty="0" smtClean="0">
                <a:solidFill>
                  <a:schemeClr val="tx1"/>
                </a:solidFill>
                <a:effectLst/>
                <a:latin typeface="Arial" pitchFamily="34" charset="0"/>
                <a:ea typeface="+mn-ea"/>
                <a:cs typeface="+mn-cs"/>
              </a:rPr>
              <a:t>SAP</a:t>
            </a:r>
            <a:r>
              <a:rPr lang="zh-CN" altLang="en-US" sz="1200" b="0" i="0" kern="1200" dirty="0" smtClean="0">
                <a:solidFill>
                  <a:schemeClr val="tx1"/>
                </a:solidFill>
                <a:effectLst/>
                <a:latin typeface="Arial" pitchFamily="34" charset="0"/>
                <a:ea typeface="+mn-ea"/>
                <a:cs typeface="+mn-cs"/>
              </a:rPr>
              <a:t>的长期伙伴，农夫山泉在产生对数据处理能力的需求后，便开始调研</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的功能，并要求</a:t>
            </a:r>
            <a:r>
              <a:rPr lang="en-US" altLang="zh-CN" sz="1200" b="0" i="0" kern="1200" dirty="0" smtClean="0">
                <a:solidFill>
                  <a:schemeClr val="tx1"/>
                </a:solidFill>
                <a:effectLst/>
                <a:latin typeface="Arial" pitchFamily="34" charset="0"/>
                <a:ea typeface="+mn-ea"/>
                <a:cs typeface="+mn-cs"/>
              </a:rPr>
              <a:t>SAP</a:t>
            </a:r>
            <a:r>
              <a:rPr lang="zh-CN" altLang="en-US" sz="1200" b="0" i="0" kern="1200" dirty="0" smtClean="0">
                <a:solidFill>
                  <a:schemeClr val="tx1"/>
                </a:solidFill>
                <a:effectLst/>
                <a:latin typeface="Arial" pitchFamily="34" charset="0"/>
                <a:ea typeface="+mn-ea"/>
                <a:cs typeface="+mn-cs"/>
              </a:rPr>
              <a:t>进行一次概念证明</a:t>
            </a:r>
            <a:r>
              <a:rPr lang="en-US" altLang="zh-CN" sz="1200" b="0" i="0" kern="1200" dirty="0" smtClean="0">
                <a:solidFill>
                  <a:schemeClr val="tx1"/>
                </a:solidFill>
                <a:effectLst/>
                <a:latin typeface="Arial" pitchFamily="34" charset="0"/>
                <a:ea typeface="+mn-ea"/>
                <a:cs typeface="+mn-cs"/>
              </a:rPr>
              <a:t>(POC)</a:t>
            </a:r>
            <a:r>
              <a:rPr lang="zh-CN" altLang="en-US" sz="1200" b="0" i="0" kern="1200" dirty="0" smtClean="0">
                <a:solidFill>
                  <a:schemeClr val="tx1"/>
                </a:solidFill>
                <a:effectLst/>
                <a:latin typeface="Arial" pitchFamily="34" charset="0"/>
                <a:ea typeface="+mn-ea"/>
                <a:cs typeface="+mn-cs"/>
              </a:rPr>
              <a:t>。事实证明，</a:t>
            </a:r>
            <a:r>
              <a:rPr lang="en-US" altLang="zh-CN" sz="1200" b="0" i="0" kern="1200" dirty="0" smtClean="0">
                <a:solidFill>
                  <a:schemeClr val="tx1"/>
                </a:solidFill>
                <a:effectLst/>
                <a:latin typeface="Arial" pitchFamily="34" charset="0"/>
                <a:ea typeface="+mn-ea"/>
                <a:cs typeface="+mn-cs"/>
              </a:rPr>
              <a:t>SAPHANA</a:t>
            </a:r>
            <a:r>
              <a:rPr lang="zh-CN" altLang="en-US" sz="1200" b="0" i="0" kern="1200" dirty="0" smtClean="0">
                <a:solidFill>
                  <a:schemeClr val="tx1"/>
                </a:solidFill>
                <a:effectLst/>
                <a:latin typeface="Arial" pitchFamily="34" charset="0"/>
                <a:ea typeface="+mn-ea"/>
                <a:cs typeface="+mn-cs"/>
              </a:rPr>
              <a:t>强大的逻辑运算、高容量的数据处理能力、自由的数据源选择</a:t>
            </a:r>
            <a:r>
              <a:rPr lang="en-US" altLang="zh-CN" sz="1200" b="0" i="0" kern="1200" dirty="0" smtClean="0">
                <a:solidFill>
                  <a:schemeClr val="tx1"/>
                </a:solidFill>
                <a:effectLst/>
                <a:latin typeface="Arial" pitchFamily="34" charset="0"/>
                <a:ea typeface="+mn-ea"/>
                <a:cs typeface="+mn-cs"/>
              </a:rPr>
              <a:t>(SAP</a:t>
            </a:r>
            <a:r>
              <a:rPr lang="zh-CN" altLang="en-US" sz="1200" b="0" i="0" kern="1200" dirty="0" smtClean="0">
                <a:solidFill>
                  <a:schemeClr val="tx1"/>
                </a:solidFill>
                <a:effectLst/>
                <a:latin typeface="Arial" pitchFamily="34" charset="0"/>
                <a:ea typeface="+mn-ea"/>
                <a:cs typeface="+mn-cs"/>
              </a:rPr>
              <a:t>和非</a:t>
            </a:r>
            <a:r>
              <a:rPr lang="en-US" altLang="zh-CN" sz="1200" b="0" i="0" kern="1200" dirty="0" smtClean="0">
                <a:solidFill>
                  <a:schemeClr val="tx1"/>
                </a:solidFill>
                <a:effectLst/>
                <a:latin typeface="Arial" pitchFamily="34" charset="0"/>
                <a:ea typeface="+mn-ea"/>
                <a:cs typeface="+mn-cs"/>
              </a:rPr>
              <a:t>SAP)</a:t>
            </a:r>
            <a:r>
              <a:rPr lang="zh-CN" altLang="en-US" sz="1200" b="0" i="0" kern="1200" dirty="0" smtClean="0">
                <a:solidFill>
                  <a:schemeClr val="tx1"/>
                </a:solidFill>
                <a:effectLst/>
                <a:latin typeface="Arial" pitchFamily="34" charset="0"/>
                <a:ea typeface="+mn-ea"/>
                <a:cs typeface="+mn-cs"/>
              </a:rPr>
              <a:t>以及灵活的实时分析是</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获得农夫山泉青睐的主要原因。成功的</a:t>
            </a:r>
            <a:r>
              <a:rPr lang="en-US" altLang="zh-CN" sz="1200" b="0" i="0" kern="1200" dirty="0" smtClean="0">
                <a:solidFill>
                  <a:schemeClr val="tx1"/>
                </a:solidFill>
                <a:effectLst/>
                <a:latin typeface="Arial" pitchFamily="34" charset="0"/>
                <a:ea typeface="+mn-ea"/>
                <a:cs typeface="+mn-cs"/>
              </a:rPr>
              <a:t>POC</a:t>
            </a:r>
            <a:r>
              <a:rPr lang="zh-CN" altLang="en-US" sz="1200" b="0" i="0" kern="1200" dirty="0" smtClean="0">
                <a:solidFill>
                  <a:schemeClr val="tx1"/>
                </a:solidFill>
                <a:effectLst/>
                <a:latin typeface="Arial" pitchFamily="34" charset="0"/>
                <a:ea typeface="+mn-ea"/>
                <a:cs typeface="+mn-cs"/>
              </a:rPr>
              <a:t>成果使得农夫山泉对利用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的多种功能来满足公司业务需求这个目标充满信心。</a:t>
            </a:r>
            <a:r>
              <a:rPr lang="en-US" altLang="zh-CN" sz="1200" b="0" i="0" kern="1200" dirty="0" smtClean="0">
                <a:solidFill>
                  <a:schemeClr val="tx1"/>
                </a:solidFill>
                <a:effectLst/>
                <a:latin typeface="Arial" pitchFamily="34" charset="0"/>
                <a:ea typeface="+mn-ea"/>
                <a:cs typeface="+mn-cs"/>
              </a:rPr>
              <a:t>2011</a:t>
            </a:r>
            <a:r>
              <a:rPr lang="zh-CN" altLang="en-US" sz="1200" b="0" i="0" kern="1200" dirty="0" smtClean="0">
                <a:solidFill>
                  <a:schemeClr val="tx1"/>
                </a:solidFill>
                <a:effectLst/>
                <a:latin typeface="Arial" pitchFamily="34" charset="0"/>
                <a:ea typeface="+mn-ea"/>
                <a:cs typeface="+mn-cs"/>
              </a:rPr>
              <a:t>年</a:t>
            </a:r>
            <a:r>
              <a:rPr lang="en-US" altLang="zh-CN" sz="1200" b="0" i="0" kern="1200" dirty="0" smtClean="0">
                <a:solidFill>
                  <a:schemeClr val="tx1"/>
                </a:solidFill>
                <a:effectLst/>
                <a:latin typeface="Arial" pitchFamily="34" charset="0"/>
                <a:ea typeface="+mn-ea"/>
                <a:cs typeface="+mn-cs"/>
              </a:rPr>
              <a:t>7</a:t>
            </a:r>
            <a:r>
              <a:rPr lang="zh-CN" altLang="en-US" sz="1200" b="0" i="0" kern="1200" dirty="0" smtClean="0">
                <a:solidFill>
                  <a:schemeClr val="tx1"/>
                </a:solidFill>
                <a:effectLst/>
                <a:latin typeface="Arial" pitchFamily="34" charset="0"/>
                <a:ea typeface="+mn-ea"/>
                <a:cs typeface="+mn-cs"/>
              </a:rPr>
              <a:t>月农夫山泉正式开始</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的实施，旋即引入生产系统。</a:t>
            </a:r>
          </a:p>
          <a:p>
            <a:r>
              <a:rPr lang="zh-CN" altLang="en-US" sz="1200" b="0" i="0" kern="1200" dirty="0" smtClean="0">
                <a:solidFill>
                  <a:schemeClr val="tx1"/>
                </a:solidFill>
                <a:effectLst/>
                <a:latin typeface="Arial" pitchFamily="34" charset="0"/>
                <a:ea typeface="+mn-ea"/>
                <a:cs typeface="+mn-cs"/>
              </a:rPr>
              <a:t>　　实施过程中，实施团队将原来在</a:t>
            </a:r>
            <a:r>
              <a:rPr lang="en-US" altLang="zh-CN" sz="1200" b="0" i="0" kern="1200" dirty="0" smtClean="0">
                <a:solidFill>
                  <a:schemeClr val="tx1"/>
                </a:solidFill>
                <a:effectLst/>
                <a:latin typeface="Arial" pitchFamily="34" charset="0"/>
                <a:ea typeface="+mn-ea"/>
                <a:cs typeface="+mn-cs"/>
              </a:rPr>
              <a:t>Oracle Data Mart</a:t>
            </a:r>
            <a:r>
              <a:rPr lang="zh-CN" altLang="en-US" sz="1200" b="0" i="0" kern="1200" dirty="0" smtClean="0">
                <a:solidFill>
                  <a:schemeClr val="tx1"/>
                </a:solidFill>
                <a:effectLst/>
                <a:latin typeface="Arial" pitchFamily="34" charset="0"/>
                <a:ea typeface="+mn-ea"/>
                <a:cs typeface="+mn-cs"/>
              </a:rPr>
              <a:t>里面的数据源及原本的报表平滑地转移到新的</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平台。移植报表是一项复杂巨大的工程，在一个月内，农夫山泉实施团队完成了</a:t>
            </a:r>
            <a:r>
              <a:rPr lang="en-US" altLang="zh-CN" sz="1200" b="0" i="0" kern="1200" dirty="0" smtClean="0">
                <a:solidFill>
                  <a:schemeClr val="tx1"/>
                </a:solidFill>
                <a:effectLst/>
                <a:latin typeface="Arial" pitchFamily="34" charset="0"/>
                <a:ea typeface="+mn-ea"/>
                <a:cs typeface="+mn-cs"/>
              </a:rPr>
              <a:t>70%-80%</a:t>
            </a:r>
            <a:r>
              <a:rPr lang="zh-CN" altLang="en-US" sz="1200" b="0" i="0" kern="1200" dirty="0" smtClean="0">
                <a:solidFill>
                  <a:schemeClr val="tx1"/>
                </a:solidFill>
                <a:effectLst/>
                <a:latin typeface="Arial" pitchFamily="34" charset="0"/>
                <a:ea typeface="+mn-ea"/>
                <a:cs typeface="+mn-cs"/>
              </a:rPr>
              <a:t>移植报表的工作量，成功地移植了</a:t>
            </a:r>
            <a:r>
              <a:rPr lang="en-US" altLang="zh-CN" sz="1200" b="0" i="0" kern="1200" dirty="0" smtClean="0">
                <a:solidFill>
                  <a:schemeClr val="tx1"/>
                </a:solidFill>
                <a:effectLst/>
                <a:latin typeface="Arial" pitchFamily="34" charset="0"/>
                <a:ea typeface="+mn-ea"/>
                <a:cs typeface="+mn-cs"/>
              </a:rPr>
              <a:t>152</a:t>
            </a:r>
            <a:r>
              <a:rPr lang="zh-CN" altLang="en-US" sz="1200" b="0" i="0" kern="1200" dirty="0" smtClean="0">
                <a:solidFill>
                  <a:schemeClr val="tx1"/>
                </a:solidFill>
                <a:effectLst/>
                <a:latin typeface="Arial" pitchFamily="34" charset="0"/>
                <a:ea typeface="+mn-ea"/>
                <a:cs typeface="+mn-cs"/>
              </a:rPr>
              <a:t>张报表。于此同时，农夫山泉在对这</a:t>
            </a:r>
            <a:r>
              <a:rPr lang="en-US" altLang="zh-CN" sz="1200" b="0" i="0" kern="1200" dirty="0" smtClean="0">
                <a:solidFill>
                  <a:schemeClr val="tx1"/>
                </a:solidFill>
                <a:effectLst/>
                <a:latin typeface="Arial" pitchFamily="34" charset="0"/>
                <a:ea typeface="+mn-ea"/>
                <a:cs typeface="+mn-cs"/>
              </a:rPr>
              <a:t>152</a:t>
            </a:r>
            <a:r>
              <a:rPr lang="zh-CN" altLang="en-US" sz="1200" b="0" i="0" kern="1200" dirty="0" smtClean="0">
                <a:solidFill>
                  <a:schemeClr val="tx1"/>
                </a:solidFill>
                <a:effectLst/>
                <a:latin typeface="Arial" pitchFamily="34" charset="0"/>
                <a:ea typeface="+mn-ea"/>
                <a:cs typeface="+mn-cs"/>
              </a:rPr>
              <a:t>张报表进行并行测试运行后，确认在报表展现及数据提取部分均取得了巨大的改善，是一个里程碑式的创举。经过两个月的实施，</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在农夫山泉成功上线。</a:t>
            </a:r>
          </a:p>
          <a:p>
            <a:r>
              <a:rPr lang="zh-CN" altLang="en-US" sz="1200" b="0" i="0" kern="1200" dirty="0" smtClean="0">
                <a:solidFill>
                  <a:schemeClr val="tx1"/>
                </a:solidFill>
                <a:effectLst/>
                <a:latin typeface="Arial" pitchFamily="34" charset="0"/>
                <a:ea typeface="+mn-ea"/>
                <a:cs typeface="+mn-cs"/>
              </a:rPr>
              <a:t>　　主要收益：</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利用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高效数据分析功能，以前所未有的速度处理大量的非整合的数据</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实现实时的数据复制与同步，使得管理人员能够更快更准确地决策</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 </a:t>
            </a:r>
            <a:r>
              <a:rPr lang="zh-CN" altLang="en-US" sz="1200" b="0" i="0" kern="1200" dirty="0" smtClean="0">
                <a:solidFill>
                  <a:schemeClr val="tx1"/>
                </a:solidFill>
                <a:effectLst/>
                <a:latin typeface="Arial" pitchFamily="34" charset="0"/>
                <a:ea typeface="+mn-ea"/>
                <a:cs typeface="+mn-cs"/>
              </a:rPr>
              <a:t>释放</a:t>
            </a:r>
            <a:r>
              <a:rPr lang="en-US" altLang="zh-CN" sz="1200" b="0" i="0" kern="1200" dirty="0" smtClean="0">
                <a:solidFill>
                  <a:schemeClr val="tx1"/>
                </a:solidFill>
                <a:effectLst/>
                <a:latin typeface="Arial" pitchFamily="34" charset="0"/>
                <a:ea typeface="+mn-ea"/>
                <a:cs typeface="+mn-cs"/>
              </a:rPr>
              <a:t>IT</a:t>
            </a:r>
            <a:r>
              <a:rPr lang="zh-CN" altLang="en-US" sz="1200" b="0" i="0" kern="1200" dirty="0" smtClean="0">
                <a:solidFill>
                  <a:schemeClr val="tx1"/>
                </a:solidFill>
                <a:effectLst/>
                <a:latin typeface="Arial" pitchFamily="34" charset="0"/>
                <a:ea typeface="+mn-ea"/>
                <a:cs typeface="+mn-cs"/>
              </a:rPr>
              <a:t>资源，使信息化向具有更高附加值的项目迈进，降低运营及维护成本</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成功上线后，从两个平台上取得的不同测试结果使得农夫山泉公司管理层十分兴奋。总体来看，在</a:t>
            </a:r>
            <a:r>
              <a:rPr lang="en-US" altLang="zh-CN" sz="1200" b="0" i="0" kern="1200" dirty="0" smtClean="0">
                <a:solidFill>
                  <a:schemeClr val="tx1"/>
                </a:solidFill>
                <a:effectLst/>
                <a:latin typeface="Arial" pitchFamily="34" charset="0"/>
                <a:ea typeface="+mn-ea"/>
                <a:cs typeface="+mn-cs"/>
              </a:rPr>
              <a:t>SAP® </a:t>
            </a:r>
            <a:r>
              <a:rPr lang="en-US" altLang="zh-CN" sz="1200" b="0" i="0" kern="1200" dirty="0" err="1" smtClean="0">
                <a:solidFill>
                  <a:schemeClr val="tx1"/>
                </a:solidFill>
                <a:effectLst/>
                <a:latin typeface="Arial" pitchFamily="34" charset="0"/>
                <a:ea typeface="+mn-ea"/>
                <a:cs typeface="+mn-cs"/>
              </a:rPr>
              <a:t>BusinessObjects</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介面上运行报表，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平台上的速度平均缩短到</a:t>
            </a:r>
            <a:r>
              <a:rPr lang="en-US" altLang="zh-CN" sz="1200" b="0" i="0" kern="1200" dirty="0" smtClean="0">
                <a:solidFill>
                  <a:schemeClr val="tx1"/>
                </a:solidFill>
                <a:effectLst/>
                <a:latin typeface="Arial" pitchFamily="34" charset="0"/>
                <a:ea typeface="+mn-ea"/>
                <a:cs typeface="+mn-cs"/>
              </a:rPr>
              <a:t>20</a:t>
            </a:r>
            <a:r>
              <a:rPr lang="zh-CN" altLang="en-US" sz="1200" b="0" i="0" kern="1200" dirty="0" smtClean="0">
                <a:solidFill>
                  <a:schemeClr val="tx1"/>
                </a:solidFill>
                <a:effectLst/>
                <a:latin typeface="Arial" pitchFamily="34" charset="0"/>
                <a:ea typeface="+mn-ea"/>
                <a:cs typeface="+mn-cs"/>
              </a:rPr>
              <a:t>倍</a:t>
            </a:r>
            <a:r>
              <a:rPr lang="en-US" altLang="zh-CN" sz="1200" b="0" i="0" kern="1200" dirty="0" smtClean="0">
                <a:solidFill>
                  <a:schemeClr val="tx1"/>
                </a:solidFill>
                <a:effectLst/>
                <a:latin typeface="Arial" pitchFamily="34" charset="0"/>
                <a:ea typeface="+mn-ea"/>
                <a:cs typeface="+mn-cs"/>
              </a:rPr>
              <a:t>-30</a:t>
            </a:r>
            <a:r>
              <a:rPr lang="zh-CN" altLang="en-US" sz="1200" b="0" i="0" kern="1200" dirty="0" smtClean="0">
                <a:solidFill>
                  <a:schemeClr val="tx1"/>
                </a:solidFill>
                <a:effectLst/>
                <a:latin typeface="Arial" pitchFamily="34" charset="0"/>
                <a:ea typeface="+mn-ea"/>
                <a:cs typeface="+mn-cs"/>
              </a:rPr>
              <a:t>倍之间。如果把同样报表里面的</a:t>
            </a:r>
            <a:r>
              <a:rPr lang="en-US" altLang="zh-CN" sz="1200" b="0" i="0" kern="1200" dirty="0" smtClean="0">
                <a:solidFill>
                  <a:schemeClr val="tx1"/>
                </a:solidFill>
                <a:effectLst/>
                <a:latin typeface="Arial" pitchFamily="34" charset="0"/>
                <a:ea typeface="+mn-ea"/>
                <a:cs typeface="+mn-cs"/>
              </a:rPr>
              <a:t>SQL</a:t>
            </a:r>
            <a:r>
              <a:rPr lang="zh-CN" altLang="en-US" sz="1200" b="0" i="0" kern="1200" dirty="0" smtClean="0">
                <a:solidFill>
                  <a:schemeClr val="tx1"/>
                </a:solidFill>
                <a:effectLst/>
                <a:latin typeface="Arial" pitchFamily="34" charset="0"/>
                <a:ea typeface="+mn-ea"/>
                <a:cs typeface="+mn-cs"/>
              </a:rPr>
              <a:t>拿出来，一个在</a:t>
            </a:r>
            <a:r>
              <a:rPr lang="en-US" altLang="zh-CN" sz="1200" b="0" i="0" kern="1200" dirty="0" smtClean="0">
                <a:solidFill>
                  <a:schemeClr val="tx1"/>
                </a:solidFill>
                <a:effectLst/>
                <a:latin typeface="Arial" pitchFamily="34" charset="0"/>
                <a:ea typeface="+mn-ea"/>
                <a:cs typeface="+mn-cs"/>
              </a:rPr>
              <a:t>Oracle</a:t>
            </a:r>
            <a:r>
              <a:rPr lang="zh-CN" altLang="en-US" sz="1200" b="0" i="0" kern="1200" dirty="0" smtClean="0">
                <a:solidFill>
                  <a:schemeClr val="tx1"/>
                </a:solidFill>
                <a:effectLst/>
                <a:latin typeface="Arial" pitchFamily="34" charset="0"/>
                <a:ea typeface="+mn-ea"/>
                <a:cs typeface="+mn-cs"/>
              </a:rPr>
              <a:t>里面的</a:t>
            </a:r>
            <a:r>
              <a:rPr lang="en-US" altLang="zh-CN" sz="1200" b="0" i="0" kern="1200" dirty="0" smtClean="0">
                <a:solidFill>
                  <a:schemeClr val="tx1"/>
                </a:solidFill>
                <a:effectLst/>
                <a:latin typeface="Arial" pitchFamily="34" charset="0"/>
                <a:ea typeface="+mn-ea"/>
                <a:cs typeface="+mn-cs"/>
              </a:rPr>
              <a:t>PL/SQL</a:t>
            </a:r>
            <a:r>
              <a:rPr lang="zh-CN" altLang="en-US" sz="1200" b="0" i="0" kern="1200" dirty="0" smtClean="0">
                <a:solidFill>
                  <a:schemeClr val="tx1"/>
                </a:solidFill>
                <a:effectLst/>
                <a:latin typeface="Arial" pitchFamily="34" charset="0"/>
                <a:ea typeface="+mn-ea"/>
                <a:cs typeface="+mn-cs"/>
              </a:rPr>
              <a:t>里去运行，一个在</a:t>
            </a:r>
            <a:r>
              <a:rPr lang="en-US" altLang="zh-CN" sz="1200" b="0" i="0" kern="1200" dirty="0" smtClean="0">
                <a:solidFill>
                  <a:schemeClr val="tx1"/>
                </a:solidFill>
                <a:effectLst/>
                <a:latin typeface="Arial" pitchFamily="34" charset="0"/>
                <a:ea typeface="+mn-ea"/>
                <a:cs typeface="+mn-cs"/>
              </a:rPr>
              <a:t>SAP</a:t>
            </a:r>
            <a:r>
              <a:rPr lang="zh-CN" altLang="en-US" sz="1200" b="0" i="0" kern="1200" dirty="0" smtClean="0">
                <a:solidFill>
                  <a:schemeClr val="tx1"/>
                </a:solidFill>
                <a:effectLst/>
                <a:latin typeface="Arial" pitchFamily="34" charset="0"/>
                <a:ea typeface="+mn-ea"/>
                <a:cs typeface="+mn-cs"/>
              </a:rPr>
              <a:t>的</a:t>
            </a:r>
            <a:r>
              <a:rPr lang="en-US" altLang="zh-CN" sz="1200" b="0" i="0" kern="1200" dirty="0" smtClean="0">
                <a:solidFill>
                  <a:schemeClr val="tx1"/>
                </a:solidFill>
                <a:effectLst/>
                <a:latin typeface="Arial" pitchFamily="34" charset="0"/>
                <a:ea typeface="+mn-ea"/>
                <a:cs typeface="+mn-cs"/>
              </a:rPr>
              <a:t>HANA Studio</a:t>
            </a:r>
            <a:r>
              <a:rPr lang="zh-CN" altLang="en-US" sz="1200" b="0" i="0" kern="1200" dirty="0" smtClean="0">
                <a:solidFill>
                  <a:schemeClr val="tx1"/>
                </a:solidFill>
                <a:effectLst/>
                <a:latin typeface="Arial" pitchFamily="34" charset="0"/>
                <a:ea typeface="+mn-ea"/>
                <a:cs typeface="+mn-cs"/>
              </a:rPr>
              <a:t>里面去运行，纯粹的</a:t>
            </a:r>
            <a:r>
              <a:rPr lang="en-US" altLang="zh-CN" sz="1200" b="0" i="0" kern="1200" dirty="0" smtClean="0">
                <a:solidFill>
                  <a:schemeClr val="tx1"/>
                </a:solidFill>
                <a:effectLst/>
                <a:latin typeface="Arial" pitchFamily="34" charset="0"/>
                <a:ea typeface="+mn-ea"/>
                <a:cs typeface="+mn-cs"/>
              </a:rPr>
              <a:t>SQL script</a:t>
            </a:r>
            <a:r>
              <a:rPr lang="zh-CN" altLang="en-US" sz="1200" b="0" i="0" kern="1200" dirty="0" smtClean="0">
                <a:solidFill>
                  <a:schemeClr val="tx1"/>
                </a:solidFill>
                <a:effectLst/>
                <a:latin typeface="Arial" pitchFamily="34" charset="0"/>
                <a:ea typeface="+mn-ea"/>
                <a:cs typeface="+mn-cs"/>
              </a:rPr>
              <a:t>，两者之间的速度相差了</a:t>
            </a:r>
            <a:r>
              <a:rPr lang="en-US" altLang="zh-CN" sz="1200" b="0" i="0" kern="1200" dirty="0" smtClean="0">
                <a:solidFill>
                  <a:schemeClr val="tx1"/>
                </a:solidFill>
                <a:effectLst/>
                <a:latin typeface="Arial" pitchFamily="34" charset="0"/>
                <a:ea typeface="+mn-ea"/>
                <a:cs typeface="+mn-cs"/>
              </a:rPr>
              <a:t>200</a:t>
            </a:r>
            <a:r>
              <a:rPr lang="zh-CN" altLang="en-US" sz="1200" b="0" i="0" kern="1200" dirty="0" smtClean="0">
                <a:solidFill>
                  <a:schemeClr val="tx1"/>
                </a:solidFill>
                <a:effectLst/>
                <a:latin typeface="Arial" pitchFamily="34" charset="0"/>
                <a:ea typeface="+mn-ea"/>
                <a:cs typeface="+mn-cs"/>
              </a:rPr>
              <a:t>倍到</a:t>
            </a:r>
            <a:r>
              <a:rPr lang="en-US" altLang="zh-CN" sz="1200" b="0" i="0" kern="1200" dirty="0" smtClean="0">
                <a:solidFill>
                  <a:schemeClr val="tx1"/>
                </a:solidFill>
                <a:effectLst/>
                <a:latin typeface="Arial" pitchFamily="34" charset="0"/>
                <a:ea typeface="+mn-ea"/>
                <a:cs typeface="+mn-cs"/>
              </a:rPr>
              <a:t>300</a:t>
            </a:r>
            <a:r>
              <a:rPr lang="zh-CN" altLang="en-US" sz="1200" b="0" i="0" kern="1200" dirty="0" smtClean="0">
                <a:solidFill>
                  <a:schemeClr val="tx1"/>
                </a:solidFill>
                <a:effectLst/>
                <a:latin typeface="Arial" pitchFamily="34" charset="0"/>
                <a:ea typeface="+mn-ea"/>
                <a:cs typeface="+mn-cs"/>
              </a:rPr>
              <a:t>倍。</a:t>
            </a:r>
          </a:p>
          <a:p>
            <a:r>
              <a:rPr lang="zh-CN" altLang="en-US" sz="1200" b="0" i="0" kern="1200" dirty="0" smtClean="0">
                <a:solidFill>
                  <a:schemeClr val="tx1"/>
                </a:solidFill>
                <a:effectLst/>
                <a:latin typeface="Arial" pitchFamily="34" charset="0"/>
                <a:ea typeface="+mn-ea"/>
                <a:cs typeface="+mn-cs"/>
              </a:rPr>
              <a:t>　　农夫山泉每次结账前都需要做运费对账，运费计算涉及的层面非常广，里面的逻辑计算十分复杂。在实施</a:t>
            </a:r>
            <a:r>
              <a:rPr lang="en-US" altLang="zh-CN" sz="1200" b="0" i="0" kern="1200" dirty="0" smtClean="0">
                <a:solidFill>
                  <a:schemeClr val="tx1"/>
                </a:solidFill>
                <a:effectLst/>
                <a:latin typeface="Arial" pitchFamily="34" charset="0"/>
                <a:ea typeface="+mn-ea"/>
                <a:cs typeface="+mn-cs"/>
              </a:rPr>
              <a:t>SAPHANA</a:t>
            </a:r>
            <a:r>
              <a:rPr lang="zh-CN" altLang="en-US" sz="1200" b="0" i="0" kern="1200" dirty="0" smtClean="0">
                <a:solidFill>
                  <a:schemeClr val="tx1"/>
                </a:solidFill>
                <a:effectLst/>
                <a:latin typeface="Arial" pitchFamily="34" charset="0"/>
                <a:ea typeface="+mn-ea"/>
                <a:cs typeface="+mn-cs"/>
              </a:rPr>
              <a:t>之前，系统通常需要</a:t>
            </a:r>
            <a:r>
              <a:rPr lang="en-US" altLang="zh-CN" sz="1200" b="0" i="0" kern="1200" dirty="0" smtClean="0">
                <a:solidFill>
                  <a:schemeClr val="tx1"/>
                </a:solidFill>
                <a:effectLst/>
                <a:latin typeface="Arial" pitchFamily="34" charset="0"/>
                <a:ea typeface="+mn-ea"/>
                <a:cs typeface="+mn-cs"/>
              </a:rPr>
              <a:t>24</a:t>
            </a:r>
            <a:r>
              <a:rPr lang="zh-CN" altLang="en-US" sz="1200" b="0" i="0" kern="1200" dirty="0" smtClean="0">
                <a:solidFill>
                  <a:schemeClr val="tx1"/>
                </a:solidFill>
                <a:effectLst/>
                <a:latin typeface="Arial" pitchFamily="34" charset="0"/>
                <a:ea typeface="+mn-ea"/>
                <a:cs typeface="+mn-cs"/>
              </a:rPr>
              <a:t>小时来运行这个运费报表，有时候甚至生成不了这张报表。现在，这张运费报表只需要</a:t>
            </a:r>
            <a:r>
              <a:rPr lang="en-US" altLang="zh-CN" sz="1200" b="0" i="0" kern="1200" dirty="0" smtClean="0">
                <a:solidFill>
                  <a:schemeClr val="tx1"/>
                </a:solidFill>
                <a:effectLst/>
                <a:latin typeface="Arial" pitchFamily="34" charset="0"/>
                <a:ea typeface="+mn-ea"/>
                <a:cs typeface="+mn-cs"/>
              </a:rPr>
              <a:t>37</a:t>
            </a:r>
            <a:r>
              <a:rPr lang="zh-CN" altLang="en-US" sz="1200" b="0" i="0" kern="1200" dirty="0" smtClean="0">
                <a:solidFill>
                  <a:schemeClr val="tx1"/>
                </a:solidFill>
                <a:effectLst/>
                <a:latin typeface="Arial" pitchFamily="34" charset="0"/>
                <a:ea typeface="+mn-ea"/>
                <a:cs typeface="+mn-cs"/>
              </a:rPr>
              <a:t>秒就可以生成，即是</a:t>
            </a:r>
            <a:r>
              <a:rPr lang="en-US" altLang="zh-CN" sz="1200" b="0" i="0" kern="1200" dirty="0" smtClean="0">
                <a:solidFill>
                  <a:schemeClr val="tx1"/>
                </a:solidFill>
                <a:effectLst/>
                <a:latin typeface="Arial" pitchFamily="34" charset="0"/>
                <a:ea typeface="+mn-ea"/>
                <a:cs typeface="+mn-cs"/>
              </a:rPr>
              <a:t>2,335</a:t>
            </a:r>
            <a:r>
              <a:rPr lang="zh-CN" altLang="en-US" sz="1200" b="0" i="0" kern="1200" dirty="0" smtClean="0">
                <a:solidFill>
                  <a:schemeClr val="tx1"/>
                </a:solidFill>
                <a:effectLst/>
                <a:latin typeface="Arial" pitchFamily="34" charset="0"/>
                <a:ea typeface="+mn-ea"/>
                <a:cs typeface="+mn-cs"/>
              </a:rPr>
              <a:t>倍的进步。利用</a:t>
            </a:r>
            <a:r>
              <a:rPr lang="en-US" altLang="zh-CN" sz="1200" b="0" i="0" kern="1200" dirty="0" smtClean="0">
                <a:solidFill>
                  <a:schemeClr val="tx1"/>
                </a:solidFill>
                <a:effectLst/>
                <a:latin typeface="Arial" pitchFamily="34" charset="0"/>
                <a:ea typeface="+mn-ea"/>
                <a:cs typeface="+mn-cs"/>
              </a:rPr>
              <a:t>SAPHANA</a:t>
            </a:r>
            <a:r>
              <a:rPr lang="zh-CN" altLang="en-US" sz="1200" b="0" i="0" kern="1200" dirty="0" smtClean="0">
                <a:solidFill>
                  <a:schemeClr val="tx1"/>
                </a:solidFill>
                <a:effectLst/>
                <a:latin typeface="Arial" pitchFamily="34" charset="0"/>
                <a:ea typeface="+mn-ea"/>
                <a:cs typeface="+mn-cs"/>
              </a:rPr>
              <a:t>的触发</a:t>
            </a:r>
            <a:r>
              <a:rPr lang="en-US" altLang="zh-CN" sz="1200" b="0" i="0" kern="1200" dirty="0" smtClean="0">
                <a:solidFill>
                  <a:schemeClr val="tx1"/>
                </a:solidFill>
                <a:effectLst/>
                <a:latin typeface="Arial" pitchFamily="34" charset="0"/>
                <a:ea typeface="+mn-ea"/>
                <a:cs typeface="+mn-cs"/>
              </a:rPr>
              <a:t>(trigger)</a:t>
            </a:r>
            <a:r>
              <a:rPr lang="zh-CN" altLang="en-US" sz="1200" b="0" i="0" kern="1200" dirty="0" smtClean="0">
                <a:solidFill>
                  <a:schemeClr val="tx1"/>
                </a:solidFill>
                <a:effectLst/>
                <a:latin typeface="Arial" pitchFamily="34" charset="0"/>
                <a:ea typeface="+mn-ea"/>
                <a:cs typeface="+mn-cs"/>
              </a:rPr>
              <a:t>机制，农夫山泉实现了真正的实时数据转移及数据同步。之前销售人员每天开会都需要计算销售数据</a:t>
            </a:r>
            <a:r>
              <a:rPr lang="en-US" altLang="zh-CN" sz="1200" b="0" i="0" kern="1200" dirty="0" smtClean="0">
                <a:solidFill>
                  <a:schemeClr val="tx1"/>
                </a:solidFill>
                <a:effectLst/>
                <a:latin typeface="Arial" pitchFamily="34" charset="0"/>
                <a:ea typeface="+mn-ea"/>
                <a:cs typeface="+mn-cs"/>
              </a:rPr>
              <a:t>ETL</a:t>
            </a:r>
            <a:r>
              <a:rPr lang="zh-CN" altLang="en-US" sz="1200" b="0" i="0" kern="1200" dirty="0" smtClean="0">
                <a:solidFill>
                  <a:schemeClr val="tx1"/>
                </a:solidFill>
                <a:effectLst/>
                <a:latin typeface="Arial" pitchFamily="34" charset="0"/>
                <a:ea typeface="+mn-ea"/>
                <a:cs typeface="+mn-cs"/>
              </a:rPr>
              <a:t>，然而使用者需要等到隔天才能得到</a:t>
            </a:r>
            <a:r>
              <a:rPr lang="en-US" altLang="zh-CN" sz="1200" b="0" i="0" kern="1200" dirty="0" smtClean="0">
                <a:solidFill>
                  <a:schemeClr val="tx1"/>
                </a:solidFill>
                <a:effectLst/>
                <a:latin typeface="Arial" pitchFamily="34" charset="0"/>
                <a:ea typeface="+mn-ea"/>
                <a:cs typeface="+mn-cs"/>
              </a:rPr>
              <a:t>ETL</a:t>
            </a:r>
            <a:r>
              <a:rPr lang="zh-CN" altLang="en-US" sz="1200" b="0" i="0" kern="1200" dirty="0" smtClean="0">
                <a:solidFill>
                  <a:schemeClr val="tx1"/>
                </a:solidFill>
                <a:effectLst/>
                <a:latin typeface="Arial" pitchFamily="34" charset="0"/>
                <a:ea typeface="+mn-ea"/>
                <a:cs typeface="+mn-cs"/>
              </a:rPr>
              <a:t>的结果。现在，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的触发机制使得数据能够同步，</a:t>
            </a:r>
            <a:r>
              <a:rPr lang="en-US" altLang="zh-CN" sz="1200" b="0" i="0" kern="1200" dirty="0" smtClean="0">
                <a:solidFill>
                  <a:schemeClr val="tx1"/>
                </a:solidFill>
                <a:effectLst/>
                <a:latin typeface="Arial" pitchFamily="34" charset="0"/>
                <a:ea typeface="+mn-ea"/>
                <a:cs typeface="+mn-cs"/>
              </a:rPr>
              <a:t>SAP® R/3</a:t>
            </a:r>
            <a:r>
              <a:rPr lang="zh-CN" altLang="en-US" sz="1200" b="0" i="0" kern="1200" dirty="0" smtClean="0">
                <a:solidFill>
                  <a:schemeClr val="tx1"/>
                </a:solidFill>
                <a:effectLst/>
                <a:latin typeface="Arial" pitchFamily="34" charset="0"/>
                <a:ea typeface="+mn-ea"/>
                <a:cs typeface="+mn-cs"/>
              </a:rPr>
              <a:t>系统里每增加一条凭证，在</a:t>
            </a:r>
            <a:r>
              <a:rPr lang="en-US" altLang="zh-CN" sz="1200" b="0" i="0" kern="1200" dirty="0" smtClean="0">
                <a:solidFill>
                  <a:schemeClr val="tx1"/>
                </a:solidFill>
                <a:effectLst/>
                <a:latin typeface="Arial" pitchFamily="34" charset="0"/>
                <a:ea typeface="+mn-ea"/>
                <a:cs typeface="+mn-cs"/>
              </a:rPr>
              <a:t>SAP HANA</a:t>
            </a:r>
            <a:r>
              <a:rPr lang="zh-CN" altLang="en-US" sz="1200" b="0" i="0" kern="1200" dirty="0" smtClean="0">
                <a:solidFill>
                  <a:schemeClr val="tx1"/>
                </a:solidFill>
                <a:effectLst/>
                <a:latin typeface="Arial" pitchFamily="34" charset="0"/>
                <a:ea typeface="+mn-ea"/>
                <a:cs typeface="+mn-cs"/>
              </a:rPr>
              <a:t>里面就会增加一条记录，于是报表系统里就会增加一条记录。这样的实时数据同步使得数据分析能够更及时，也为业务人员带来极大的便利，使得他们所做出的分析及市场反应能够更及时准确，也能减少错误的发生。</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27</a:t>
            </a:fld>
            <a:endParaRPr lang="en-US"/>
          </a:p>
        </p:txBody>
      </p:sp>
    </p:spTree>
    <p:extLst>
      <p:ext uri="{BB962C8B-B14F-4D97-AF65-F5344CB8AC3E}">
        <p14:creationId xmlns:p14="http://schemas.microsoft.com/office/powerpoint/2010/main" val="1413793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itchFamily="34" charset="0"/>
                <a:ea typeface="+mn-ea"/>
                <a:cs typeface="+mn-cs"/>
              </a:rPr>
              <a:t>IBM </a:t>
            </a:r>
            <a:r>
              <a:rPr lang="en-US" altLang="zh-CN" sz="1200" b="0" i="0" kern="1200" dirty="0" err="1" smtClean="0">
                <a:solidFill>
                  <a:schemeClr val="tx1"/>
                </a:solidFill>
                <a:effectLst/>
                <a:latin typeface="Arial" pitchFamily="34" charset="0"/>
                <a:ea typeface="+mn-ea"/>
                <a:cs typeface="+mn-cs"/>
              </a:rPr>
              <a:t>InfoSphere</a:t>
            </a:r>
            <a:r>
              <a:rPr lang="zh-CN" altLang="en-US" sz="1200" b="0" i="0" kern="1200" dirty="0" smtClean="0">
                <a:solidFill>
                  <a:schemeClr val="tx1"/>
                </a:solidFill>
                <a:effectLst/>
                <a:latin typeface="Arial" pitchFamily="34" charset="0"/>
                <a:ea typeface="+mn-ea"/>
                <a:cs typeface="+mn-cs"/>
              </a:rPr>
              <a:t>打造“数字黄河”</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IBM</a:t>
            </a:r>
            <a:r>
              <a:rPr lang="en-US" altLang="zh-CN" sz="1200" b="0" i="0" u="none" strike="noStrike" kern="1200" dirty="0" smtClean="0">
                <a:solidFill>
                  <a:schemeClr val="tx1"/>
                </a:solidFill>
                <a:effectLst/>
                <a:latin typeface="Arial" pitchFamily="34" charset="0"/>
                <a:ea typeface="+mn-ea"/>
                <a:cs typeface="+mn-cs"/>
                <a:hlinkClick r:id="rId3"/>
              </a:rPr>
              <a:t>(</a:t>
            </a:r>
            <a:r>
              <a:rPr lang="zh-CN" altLang="en-US" sz="1200" b="0" i="0" u="none" strike="noStrike" kern="1200" dirty="0" smtClean="0">
                <a:solidFill>
                  <a:schemeClr val="tx1"/>
                </a:solidFill>
                <a:effectLst/>
                <a:latin typeface="Arial" pitchFamily="34" charset="0"/>
                <a:ea typeface="+mn-ea"/>
                <a:cs typeface="+mn-cs"/>
                <a:hlinkClick r:id="rId3"/>
              </a:rPr>
              <a:t>微博</a:t>
            </a:r>
            <a:r>
              <a:rPr lang="en-US" altLang="zh-CN" sz="1200" b="0" i="0" u="none" strike="noStrike" kern="1200" dirty="0" smtClean="0">
                <a:solidFill>
                  <a:schemeClr val="tx1"/>
                </a:solidFill>
                <a:effectLst/>
                <a:latin typeface="Arial" pitchFamily="34" charset="0"/>
                <a:ea typeface="+mn-ea"/>
                <a:cs typeface="+mn-cs"/>
                <a:hlinkClick r:id="rId3"/>
              </a:rPr>
              <a:t>)</a:t>
            </a:r>
            <a:r>
              <a:rPr lang="zh-CN" altLang="en-US" sz="1200" b="0" i="0" kern="1200" dirty="0" smtClean="0">
                <a:solidFill>
                  <a:schemeClr val="tx1"/>
                </a:solidFill>
                <a:effectLst/>
                <a:latin typeface="Arial" pitchFamily="34" charset="0"/>
                <a:ea typeface="+mn-ea"/>
                <a:cs typeface="+mn-cs"/>
              </a:rPr>
              <a:t>在</a:t>
            </a:r>
            <a:r>
              <a:rPr lang="en-US" altLang="zh-CN" sz="1200" b="0" i="0" kern="1200" dirty="0" smtClean="0">
                <a:solidFill>
                  <a:schemeClr val="tx1"/>
                </a:solidFill>
                <a:effectLst/>
                <a:latin typeface="Arial" pitchFamily="34" charset="0"/>
                <a:ea typeface="+mn-ea"/>
                <a:cs typeface="+mn-cs"/>
              </a:rPr>
              <a:t>SOA</a:t>
            </a:r>
            <a:r>
              <a:rPr lang="zh-CN" altLang="en-US" sz="1200" b="0" i="0" kern="1200" dirty="0" smtClean="0">
                <a:solidFill>
                  <a:schemeClr val="tx1"/>
                </a:solidFill>
                <a:effectLst/>
                <a:latin typeface="Arial" pitchFamily="34" charset="0"/>
                <a:ea typeface="+mn-ea"/>
                <a:cs typeface="+mn-cs"/>
              </a:rPr>
              <a:t>、方法论、产品和最佳实践等方面的领导地位，以及</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技术团队快速、全面、专业的技术支持和响应能力等方面，得到了黄河水利委员会认可。同时</a:t>
            </a:r>
            <a:r>
              <a:rPr lang="en-US" altLang="zh-CN" sz="1200" b="0" i="0" kern="1200" dirty="0" smtClean="0">
                <a:solidFill>
                  <a:schemeClr val="tx1"/>
                </a:solidFill>
                <a:effectLst/>
                <a:latin typeface="Arial" pitchFamily="34" charset="0"/>
                <a:ea typeface="+mn-ea"/>
                <a:cs typeface="+mn-cs"/>
              </a:rPr>
              <a:t>IBM </a:t>
            </a:r>
            <a:r>
              <a:rPr lang="en-US" altLang="zh-CN" sz="1200" b="0" i="0" kern="1200" dirty="0" err="1" smtClean="0">
                <a:solidFill>
                  <a:schemeClr val="tx1"/>
                </a:solidFill>
                <a:effectLst/>
                <a:latin typeface="Arial" pitchFamily="34" charset="0"/>
                <a:ea typeface="+mn-ea"/>
                <a:cs typeface="+mn-cs"/>
              </a:rPr>
              <a:t>InfoSphere</a:t>
            </a:r>
            <a:r>
              <a:rPr lang="zh-CN" altLang="en-US" sz="1200" b="0" i="0" kern="1200" dirty="0" smtClean="0">
                <a:solidFill>
                  <a:schemeClr val="tx1"/>
                </a:solidFill>
                <a:effectLst/>
                <a:latin typeface="Arial" pitchFamily="34" charset="0"/>
                <a:ea typeface="+mn-ea"/>
                <a:cs typeface="+mn-cs"/>
              </a:rPr>
              <a:t>产品，其联邦、实时复制技术非常适合客户构建灵活的信息架构需求，适应水利系统工程复杂性的需求。</a:t>
            </a:r>
            <a:endParaRPr lang="en-US" altLang="zh-CN" sz="1200" b="0" i="0" kern="1200" dirty="0" smtClean="0">
              <a:solidFill>
                <a:schemeClr val="tx1"/>
              </a:solidFill>
              <a:effectLst/>
              <a:latin typeface="Arial" pitchFamily="34" charset="0"/>
              <a:ea typeface="+mn-ea"/>
              <a:cs typeface="+mn-cs"/>
            </a:endParaRPr>
          </a:p>
          <a:p>
            <a:endParaRPr lang="en-US" altLang="zh-CN" sz="1200" b="0" i="0" kern="1200" dirty="0" smtClean="0">
              <a:solidFill>
                <a:schemeClr val="tx1"/>
              </a:solidFill>
              <a:effectLst/>
              <a:latin typeface="Arial" pitchFamily="34" charset="0"/>
              <a:ea typeface="+mn-ea"/>
              <a:cs typeface="+mn-cs"/>
            </a:endParaRPr>
          </a:p>
          <a:p>
            <a:r>
              <a:rPr lang="en-US" altLang="zh-CN" sz="1200" b="0" i="0" kern="1200" dirty="0" smtClean="0">
                <a:solidFill>
                  <a:schemeClr val="tx1"/>
                </a:solidFill>
                <a:effectLst/>
                <a:latin typeface="Arial" pitchFamily="34" charset="0"/>
                <a:ea typeface="+mn-ea"/>
                <a:cs typeface="+mn-cs"/>
              </a:rPr>
              <a:t>IBM </a:t>
            </a:r>
            <a:r>
              <a:rPr lang="en-US" altLang="zh-CN" sz="1200" b="0" i="0" kern="1200" dirty="0" err="1" smtClean="0">
                <a:solidFill>
                  <a:schemeClr val="tx1"/>
                </a:solidFill>
                <a:effectLst/>
                <a:latin typeface="Arial" pitchFamily="34" charset="0"/>
                <a:ea typeface="+mn-ea"/>
                <a:cs typeface="+mn-cs"/>
              </a:rPr>
              <a:t>InfoSphere</a:t>
            </a:r>
            <a:r>
              <a:rPr lang="zh-CN" altLang="en-US" sz="1200" b="0" i="0" kern="1200" dirty="0" smtClean="0">
                <a:solidFill>
                  <a:schemeClr val="tx1"/>
                </a:solidFill>
                <a:effectLst/>
                <a:latin typeface="Arial" pitchFamily="34" charset="0"/>
                <a:ea typeface="+mn-ea"/>
                <a:cs typeface="+mn-cs"/>
              </a:rPr>
              <a:t>打造“数字黄河”</a:t>
            </a:r>
          </a:p>
          <a:p>
            <a:r>
              <a:rPr lang="en-US" altLang="zh-CN" sz="1200" b="0" i="0" u="none" strike="noStrike" kern="1200" dirty="0" smtClean="0">
                <a:solidFill>
                  <a:schemeClr val="tx1"/>
                </a:solidFill>
                <a:effectLst/>
                <a:latin typeface="Arial" pitchFamily="34" charset="0"/>
                <a:ea typeface="+mn-ea"/>
                <a:cs typeface="+mn-cs"/>
                <a:hlinkClick r:id="rId4"/>
              </a:rPr>
              <a:t>http://www.sina.com.cn</a:t>
            </a:r>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2012</a:t>
            </a:r>
            <a:r>
              <a:rPr lang="zh-CN" altLang="en-US" sz="1200" b="0" i="0" kern="1200" dirty="0" smtClean="0">
                <a:solidFill>
                  <a:schemeClr val="tx1"/>
                </a:solidFill>
                <a:effectLst/>
                <a:latin typeface="Arial" pitchFamily="34" charset="0"/>
                <a:ea typeface="+mn-ea"/>
                <a:cs typeface="+mn-cs"/>
              </a:rPr>
              <a:t>年</a:t>
            </a:r>
            <a:r>
              <a:rPr lang="en-US" altLang="zh-CN" sz="1200" b="0" i="0" kern="1200" dirty="0" smtClean="0">
                <a:solidFill>
                  <a:schemeClr val="tx1"/>
                </a:solidFill>
                <a:effectLst/>
                <a:latin typeface="Arial" pitchFamily="34" charset="0"/>
                <a:ea typeface="+mn-ea"/>
                <a:cs typeface="+mn-cs"/>
              </a:rPr>
              <a:t>08</a:t>
            </a:r>
            <a:r>
              <a:rPr lang="zh-CN" altLang="en-US" sz="1200" b="0" i="0" kern="1200" dirty="0" smtClean="0">
                <a:solidFill>
                  <a:schemeClr val="tx1"/>
                </a:solidFill>
                <a:effectLst/>
                <a:latin typeface="Arial" pitchFamily="34" charset="0"/>
                <a:ea typeface="+mn-ea"/>
                <a:cs typeface="+mn-cs"/>
              </a:rPr>
              <a:t>月</a:t>
            </a:r>
            <a:r>
              <a:rPr lang="en-US" altLang="zh-CN" sz="1200" b="0" i="0" kern="1200" dirty="0" smtClean="0">
                <a:solidFill>
                  <a:schemeClr val="tx1"/>
                </a:solidFill>
                <a:effectLst/>
                <a:latin typeface="Arial" pitchFamily="34" charset="0"/>
                <a:ea typeface="+mn-ea"/>
                <a:cs typeface="+mn-cs"/>
              </a:rPr>
              <a:t>15</a:t>
            </a:r>
            <a:r>
              <a:rPr lang="zh-CN" altLang="en-US" sz="1200" b="0" i="0" kern="1200" dirty="0" smtClean="0">
                <a:solidFill>
                  <a:schemeClr val="tx1"/>
                </a:solidFill>
                <a:effectLst/>
                <a:latin typeface="Arial" pitchFamily="34" charset="0"/>
                <a:ea typeface="+mn-ea"/>
                <a:cs typeface="+mn-cs"/>
              </a:rPr>
              <a:t>日 </a:t>
            </a:r>
            <a:r>
              <a:rPr lang="en-US" altLang="zh-CN" sz="1200" b="0" i="0" kern="1200" dirty="0" smtClean="0">
                <a:solidFill>
                  <a:schemeClr val="tx1"/>
                </a:solidFill>
                <a:effectLst/>
                <a:latin typeface="Arial" pitchFamily="34" charset="0"/>
                <a:ea typeface="+mn-ea"/>
                <a:cs typeface="+mn-cs"/>
              </a:rPr>
              <a:t>15:23  </a:t>
            </a:r>
            <a:r>
              <a:rPr lang="en-US" altLang="zh-CN" sz="1200" b="0" i="0" kern="1200" dirty="0" err="1" smtClean="0">
                <a:solidFill>
                  <a:schemeClr val="tx1"/>
                </a:solidFill>
                <a:effectLst/>
                <a:latin typeface="Arial" pitchFamily="34" charset="0"/>
                <a:ea typeface="+mn-ea"/>
                <a:cs typeface="+mn-cs"/>
              </a:rPr>
              <a:t>ZDNetChina</a:t>
            </a:r>
            <a:endParaRPr lang="zh-CN" altLang="en-US" sz="1200" b="0" i="0" kern="1200" dirty="0" smtClean="0">
              <a:solidFill>
                <a:schemeClr val="tx1"/>
              </a:solidFill>
              <a:effectLst/>
              <a:latin typeface="Arial" pitchFamily="34" charset="0"/>
              <a:ea typeface="+mn-ea"/>
              <a:cs typeface="+mn-cs"/>
            </a:endParaRP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ZDNet</a:t>
            </a:r>
            <a:r>
              <a:rPr lang="zh-CN" altLang="en-US" sz="1200" b="0" i="0" kern="1200" dirty="0" smtClean="0">
                <a:solidFill>
                  <a:schemeClr val="tx1"/>
                </a:solidFill>
                <a:effectLst/>
                <a:latin typeface="Arial" pitchFamily="34" charset="0"/>
                <a:ea typeface="+mn-ea"/>
                <a:cs typeface="+mn-cs"/>
              </a:rPr>
              <a:t>至顶网软件频道消息 黄河流域的水利建设自古就是中国历史最重要的组成部分。随着信息时代的需要，为了更好的治理黄河流域，预防各种灾害，为国家西部战略提供基础保障，黄委进行了“数字黄河”的规划，并逐步完成多个项目的建设。水利监控及水灾防治的复杂性，随着时间的进展，决定了“数字黄河”工程的复杂度越来越高。</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数字黄河</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在取得了显著成效的同时，也出现了一些难点。</a:t>
            </a:r>
          </a:p>
          <a:p>
            <a:r>
              <a:rPr lang="zh-CN" altLang="en-US" sz="1200" b="0" i="0" kern="1200" dirty="0" smtClean="0">
                <a:solidFill>
                  <a:schemeClr val="tx1"/>
                </a:solidFill>
                <a:effectLst/>
                <a:latin typeface="Arial" pitchFamily="34" charset="0"/>
                <a:ea typeface="+mn-ea"/>
                <a:cs typeface="+mn-cs"/>
              </a:rPr>
              <a:t>　　在防汛减灾、水量调度、工程管理、办公自动化、水土保持、遥感监测、档案管理等方面数据存在条块分割现象，形成了一个个信息孤岛，造成数据无法有效利用。黄河水利委员会管理着横跨新疆，青海，甘肃，内蒙几个省市的广阔流域，而且都处于西部地区，网络信息化建设还不成熟。</a:t>
            </a:r>
          </a:p>
          <a:p>
            <a:r>
              <a:rPr lang="zh-CN" altLang="en-US" sz="1200" b="0" i="0" kern="1200" dirty="0" smtClean="0">
                <a:solidFill>
                  <a:schemeClr val="tx1"/>
                </a:solidFill>
                <a:effectLst/>
                <a:latin typeface="Arial" pitchFamily="34" charset="0"/>
                <a:ea typeface="+mn-ea"/>
                <a:cs typeface="+mn-cs"/>
              </a:rPr>
              <a:t>　　黄河数据中心和各个分数据中心之间数据无法有效共享，系统多年运，积累了大量的历史数据等等造成，无法对各数据中心进行统一的视图，无法保证数据的完整性、及时性、准确性和一致性，以便于及时准确的对防汛减灾做统一调度规划。</a:t>
            </a:r>
          </a:p>
          <a:p>
            <a:r>
              <a:rPr lang="zh-CN" altLang="en-US" sz="1200" b="0" i="0" kern="1200" dirty="0" smtClean="0">
                <a:solidFill>
                  <a:schemeClr val="tx1"/>
                </a:solidFill>
                <a:effectLst/>
                <a:latin typeface="Arial" pitchFamily="34" charset="0"/>
                <a:ea typeface="+mn-ea"/>
                <a:cs typeface="+mn-cs"/>
              </a:rPr>
              <a:t>　　信息中心和其他系统进行交互时没有统一的数据规范，各个系统的数据格式各有差异，数据格式标准非常复杂，没有一个统一的格式，所以黄河水利委员会信息中心急需一个经验非常丰富的合作伙伴来进行合作，进行逐一分析，汇总并制定统一的标准规范。</a:t>
            </a:r>
          </a:p>
          <a:p>
            <a:r>
              <a:rPr lang="zh-CN" altLang="en-US" sz="1200" b="0" i="0" kern="1200" dirty="0" smtClean="0">
                <a:solidFill>
                  <a:schemeClr val="tx1"/>
                </a:solidFill>
                <a:effectLst/>
                <a:latin typeface="Arial" pitchFamily="34" charset="0"/>
                <a:ea typeface="+mn-ea"/>
                <a:cs typeface="+mn-cs"/>
              </a:rPr>
              <a:t>　　如何安全，准确的管理大量的元数据，成为了“数字黄河”的棘手问题，信息中心的现有</a:t>
            </a:r>
            <a:r>
              <a:rPr lang="en-US" altLang="zh-CN" sz="1200" b="0" i="0" kern="1200" dirty="0" smtClean="0">
                <a:solidFill>
                  <a:schemeClr val="tx1"/>
                </a:solidFill>
                <a:effectLst/>
                <a:latin typeface="Arial" pitchFamily="34" charset="0"/>
                <a:ea typeface="+mn-ea"/>
                <a:cs typeface="+mn-cs"/>
              </a:rPr>
              <a:t>IT</a:t>
            </a:r>
            <a:r>
              <a:rPr lang="zh-CN" altLang="en-US" sz="1200" b="0" i="0" kern="1200" dirty="0" smtClean="0">
                <a:solidFill>
                  <a:schemeClr val="tx1"/>
                </a:solidFill>
                <a:effectLst/>
                <a:latin typeface="Arial" pitchFamily="34" charset="0"/>
                <a:ea typeface="+mn-ea"/>
                <a:cs typeface="+mn-cs"/>
              </a:rPr>
              <a:t>系统，已经不能满足规划的需要，甚至在大数据量下，无法处理日常业务。所以在数据交换平台建设的同时，要对现有</a:t>
            </a:r>
            <a:r>
              <a:rPr lang="en-US" altLang="zh-CN" sz="1200" b="0" i="0" kern="1200" dirty="0" smtClean="0">
                <a:solidFill>
                  <a:schemeClr val="tx1"/>
                </a:solidFill>
                <a:effectLst/>
                <a:latin typeface="Arial" pitchFamily="34" charset="0"/>
                <a:ea typeface="+mn-ea"/>
                <a:cs typeface="+mn-cs"/>
              </a:rPr>
              <a:t>IT</a:t>
            </a:r>
            <a:r>
              <a:rPr lang="zh-CN" altLang="en-US" sz="1200" b="0" i="0" kern="1200" dirty="0" smtClean="0">
                <a:solidFill>
                  <a:schemeClr val="tx1"/>
                </a:solidFill>
                <a:effectLst/>
                <a:latin typeface="Arial" pitchFamily="34" charset="0"/>
                <a:ea typeface="+mn-ea"/>
                <a:cs typeface="+mn-cs"/>
              </a:rPr>
              <a:t>系统做规划升级，以适应新的业务需求。</a:t>
            </a:r>
          </a:p>
          <a:p>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IBM</a:t>
            </a:r>
            <a:r>
              <a:rPr lang="en-US" altLang="zh-CN" sz="1200" b="0" i="0" u="none" strike="noStrike" kern="1200" dirty="0" smtClean="0">
                <a:solidFill>
                  <a:schemeClr val="tx1"/>
                </a:solidFill>
                <a:effectLst/>
                <a:latin typeface="Arial" pitchFamily="34" charset="0"/>
                <a:ea typeface="+mn-ea"/>
                <a:cs typeface="+mn-cs"/>
                <a:hlinkClick r:id="rId3"/>
              </a:rPr>
              <a:t>(</a:t>
            </a:r>
            <a:r>
              <a:rPr lang="zh-CN" altLang="en-US" sz="1200" b="0" i="0" u="none" strike="noStrike" kern="1200" dirty="0" smtClean="0">
                <a:solidFill>
                  <a:schemeClr val="tx1"/>
                </a:solidFill>
                <a:effectLst/>
                <a:latin typeface="Arial" pitchFamily="34" charset="0"/>
                <a:ea typeface="+mn-ea"/>
                <a:cs typeface="+mn-cs"/>
                <a:hlinkClick r:id="rId3"/>
              </a:rPr>
              <a:t>微博</a:t>
            </a:r>
            <a:r>
              <a:rPr lang="en-US" altLang="zh-CN" sz="1200" b="0" i="0" u="none" strike="noStrike" kern="1200" dirty="0" smtClean="0">
                <a:solidFill>
                  <a:schemeClr val="tx1"/>
                </a:solidFill>
                <a:effectLst/>
                <a:latin typeface="Arial" pitchFamily="34" charset="0"/>
                <a:ea typeface="+mn-ea"/>
                <a:cs typeface="+mn-cs"/>
                <a:hlinkClick r:id="rId3"/>
              </a:rPr>
              <a:t>)</a:t>
            </a:r>
            <a:r>
              <a:rPr lang="zh-CN" altLang="en-US" sz="1200" b="0" i="0" kern="1200" dirty="0" smtClean="0">
                <a:solidFill>
                  <a:schemeClr val="tx1"/>
                </a:solidFill>
                <a:effectLst/>
                <a:latin typeface="Arial" pitchFamily="34" charset="0"/>
                <a:ea typeface="+mn-ea"/>
                <a:cs typeface="+mn-cs"/>
              </a:rPr>
              <a:t>在</a:t>
            </a:r>
            <a:r>
              <a:rPr lang="en-US" altLang="zh-CN" sz="1200" b="0" i="0" kern="1200" dirty="0" smtClean="0">
                <a:solidFill>
                  <a:schemeClr val="tx1"/>
                </a:solidFill>
                <a:effectLst/>
                <a:latin typeface="Arial" pitchFamily="34" charset="0"/>
                <a:ea typeface="+mn-ea"/>
                <a:cs typeface="+mn-cs"/>
              </a:rPr>
              <a:t>SOA</a:t>
            </a:r>
            <a:r>
              <a:rPr lang="zh-CN" altLang="en-US" sz="1200" b="0" i="0" kern="1200" dirty="0" smtClean="0">
                <a:solidFill>
                  <a:schemeClr val="tx1"/>
                </a:solidFill>
                <a:effectLst/>
                <a:latin typeface="Arial" pitchFamily="34" charset="0"/>
                <a:ea typeface="+mn-ea"/>
                <a:cs typeface="+mn-cs"/>
              </a:rPr>
              <a:t>、方法论、产品和最佳实践等方面的领导地位，以及</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技术团队快速、全面、专业的技术支持和响应能力等方面，得到了黄河水利委员会认可。同时</a:t>
            </a:r>
            <a:r>
              <a:rPr lang="en-US" altLang="zh-CN" sz="1200" b="0" i="0" kern="1200" dirty="0" smtClean="0">
                <a:solidFill>
                  <a:schemeClr val="tx1"/>
                </a:solidFill>
                <a:effectLst/>
                <a:latin typeface="Arial" pitchFamily="34" charset="0"/>
                <a:ea typeface="+mn-ea"/>
                <a:cs typeface="+mn-cs"/>
              </a:rPr>
              <a:t>IBM </a:t>
            </a:r>
            <a:r>
              <a:rPr lang="en-US" altLang="zh-CN" sz="1200" b="0" i="0" kern="1200" dirty="0" err="1" smtClean="0">
                <a:solidFill>
                  <a:schemeClr val="tx1"/>
                </a:solidFill>
                <a:effectLst/>
                <a:latin typeface="Arial" pitchFamily="34" charset="0"/>
                <a:ea typeface="+mn-ea"/>
                <a:cs typeface="+mn-cs"/>
              </a:rPr>
              <a:t>InfoSphere</a:t>
            </a:r>
            <a:r>
              <a:rPr lang="zh-CN" altLang="en-US" sz="1200" b="0" i="0" kern="1200" dirty="0" smtClean="0">
                <a:solidFill>
                  <a:schemeClr val="tx1"/>
                </a:solidFill>
                <a:effectLst/>
                <a:latin typeface="Arial" pitchFamily="34" charset="0"/>
                <a:ea typeface="+mn-ea"/>
                <a:cs typeface="+mn-cs"/>
              </a:rPr>
              <a:t>产品，其联邦、实时复制技术非常适合客户构建灵活的信息架构需求，适应水利系统工程复杂性的需求。</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产品遵循的</a:t>
            </a:r>
            <a:r>
              <a:rPr lang="en-US" altLang="zh-CN" sz="1200" b="0" i="0" kern="1200" dirty="0" smtClean="0">
                <a:solidFill>
                  <a:schemeClr val="tx1"/>
                </a:solidFill>
                <a:effectLst/>
                <a:latin typeface="Arial" pitchFamily="34" charset="0"/>
                <a:ea typeface="+mn-ea"/>
                <a:cs typeface="+mn-cs"/>
              </a:rPr>
              <a:t>Information Agenda</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Information On Demand</a:t>
            </a:r>
            <a:r>
              <a:rPr lang="zh-CN" altLang="en-US" sz="1200" b="0" i="0" kern="1200" dirty="0" smtClean="0">
                <a:solidFill>
                  <a:schemeClr val="tx1"/>
                </a:solidFill>
                <a:effectLst/>
                <a:latin typeface="Arial" pitchFamily="34" charset="0"/>
                <a:ea typeface="+mn-ea"/>
                <a:cs typeface="+mn-cs"/>
              </a:rPr>
              <a:t>理念，得到了黄委信息中心专家的一致认可。通过</a:t>
            </a:r>
            <a:r>
              <a:rPr lang="en-US" altLang="zh-CN" sz="1200" b="0" i="0" kern="1200" dirty="0" err="1" smtClean="0">
                <a:solidFill>
                  <a:schemeClr val="tx1"/>
                </a:solidFill>
                <a:effectLst/>
                <a:latin typeface="Arial" pitchFamily="34" charset="0"/>
                <a:ea typeface="+mn-ea"/>
                <a:cs typeface="+mn-cs"/>
              </a:rPr>
              <a:t>InfoSphere</a:t>
            </a:r>
            <a:r>
              <a:rPr lang="en-US" altLang="zh-CN" sz="1200" b="0" i="0" kern="1200" dirty="0" smtClean="0">
                <a:solidFill>
                  <a:schemeClr val="tx1"/>
                </a:solidFill>
                <a:effectLst/>
                <a:latin typeface="Arial" pitchFamily="34" charset="0"/>
                <a:ea typeface="+mn-ea"/>
                <a:cs typeface="+mn-cs"/>
              </a:rPr>
              <a:t> Replication Server </a:t>
            </a:r>
            <a:r>
              <a:rPr lang="zh-CN" altLang="en-US" sz="1200" b="0" i="0" kern="1200" dirty="0" smtClean="0">
                <a:solidFill>
                  <a:schemeClr val="tx1"/>
                </a:solidFill>
                <a:effectLst/>
                <a:latin typeface="Arial" pitchFamily="34" charset="0"/>
                <a:ea typeface="+mn-ea"/>
                <a:cs typeface="+mn-cs"/>
              </a:rPr>
              <a:t>联邦功能将数据中心和各数据分中心的数据库连接起来，并形成黄河数据资源数据联邦体系，实现分中心间的数据共享访问通过数据中心提供统一的通道来完成；数据库引擎为</a:t>
            </a:r>
            <a:r>
              <a:rPr lang="en-US" altLang="zh-CN" sz="1200" b="0" i="0" kern="1200" dirty="0" smtClean="0">
                <a:solidFill>
                  <a:schemeClr val="tx1"/>
                </a:solidFill>
                <a:effectLst/>
                <a:latin typeface="Arial" pitchFamily="34" charset="0"/>
                <a:ea typeface="+mn-ea"/>
                <a:cs typeface="+mn-cs"/>
              </a:rPr>
              <a:t>DB2</a:t>
            </a:r>
            <a:r>
              <a:rPr lang="zh-CN" altLang="en-US" sz="1200" b="0" i="0" kern="1200" dirty="0" smtClean="0">
                <a:solidFill>
                  <a:schemeClr val="tx1"/>
                </a:solidFill>
                <a:effectLst/>
                <a:latin typeface="Arial" pitchFamily="34" charset="0"/>
                <a:ea typeface="+mn-ea"/>
                <a:cs typeface="+mn-cs"/>
              </a:rPr>
              <a:t>，数据中心通过</a:t>
            </a:r>
            <a:r>
              <a:rPr lang="en-US" altLang="zh-CN" sz="1200" b="0" i="0" kern="1200" dirty="0" err="1" smtClean="0">
                <a:solidFill>
                  <a:schemeClr val="tx1"/>
                </a:solidFill>
                <a:effectLst/>
                <a:latin typeface="Arial" pitchFamily="34" charset="0"/>
                <a:ea typeface="+mn-ea"/>
                <a:cs typeface="+mn-cs"/>
              </a:rPr>
              <a:t>InfoSphere</a:t>
            </a:r>
            <a:r>
              <a:rPr lang="en-US" altLang="zh-CN" sz="1200" b="0" i="0" kern="1200" dirty="0" smtClean="0">
                <a:solidFill>
                  <a:schemeClr val="tx1"/>
                </a:solidFill>
                <a:effectLst/>
                <a:latin typeface="Arial" pitchFamily="34" charset="0"/>
                <a:ea typeface="+mn-ea"/>
                <a:cs typeface="+mn-cs"/>
              </a:rPr>
              <a:t> CDC</a:t>
            </a:r>
            <a:r>
              <a:rPr lang="zh-CN" altLang="en-US" sz="1200" b="0" i="0" kern="1200" dirty="0" smtClean="0">
                <a:solidFill>
                  <a:schemeClr val="tx1"/>
                </a:solidFill>
                <a:effectLst/>
                <a:latin typeface="Arial" pitchFamily="34" charset="0"/>
                <a:ea typeface="+mn-ea"/>
                <a:cs typeface="+mn-cs"/>
              </a:rPr>
              <a:t>提供数据中心及分中心间的共享的数据复制和数据交换，</a:t>
            </a:r>
            <a:r>
              <a:rPr lang="en-US" altLang="zh-CN" sz="1200" b="0" i="0" kern="1200" dirty="0" smtClean="0">
                <a:solidFill>
                  <a:schemeClr val="tx1"/>
                </a:solidFill>
                <a:effectLst/>
                <a:latin typeface="Arial" pitchFamily="34" charset="0"/>
                <a:ea typeface="+mn-ea"/>
                <a:cs typeface="+mn-cs"/>
              </a:rPr>
              <a:t>ETL</a:t>
            </a:r>
            <a:r>
              <a:rPr lang="zh-CN" altLang="en-US" sz="1200" b="0" i="0" kern="1200" dirty="0" smtClean="0">
                <a:solidFill>
                  <a:schemeClr val="tx1"/>
                </a:solidFill>
                <a:effectLst/>
                <a:latin typeface="Arial" pitchFamily="34" charset="0"/>
                <a:ea typeface="+mn-ea"/>
                <a:cs typeface="+mn-cs"/>
              </a:rPr>
              <a:t>通过</a:t>
            </a:r>
            <a:r>
              <a:rPr lang="en-US" altLang="zh-CN" sz="1200" b="0" i="0" kern="1200" dirty="0" err="1" smtClean="0">
                <a:solidFill>
                  <a:schemeClr val="tx1"/>
                </a:solidFill>
                <a:effectLst/>
                <a:latin typeface="Arial" pitchFamily="34" charset="0"/>
                <a:ea typeface="+mn-ea"/>
                <a:cs typeface="+mn-cs"/>
              </a:rPr>
              <a:t>Datastage</a:t>
            </a:r>
            <a:r>
              <a:rPr lang="zh-CN" altLang="en-US" sz="1200" b="0" i="0" kern="1200" dirty="0" smtClean="0">
                <a:solidFill>
                  <a:schemeClr val="tx1"/>
                </a:solidFill>
                <a:effectLst/>
                <a:latin typeface="Arial" pitchFamily="34" charset="0"/>
                <a:ea typeface="+mn-ea"/>
                <a:cs typeface="+mn-cs"/>
              </a:rPr>
              <a:t>实现，整个数据中心的元数据管理由</a:t>
            </a:r>
            <a:r>
              <a:rPr lang="en-US" altLang="zh-CN" sz="1200" b="0" i="0" kern="1200" dirty="0" err="1" smtClean="0">
                <a:solidFill>
                  <a:schemeClr val="tx1"/>
                </a:solidFill>
                <a:effectLst/>
                <a:latin typeface="Arial" pitchFamily="34" charset="0"/>
                <a:ea typeface="+mn-ea"/>
                <a:cs typeface="+mn-cs"/>
              </a:rPr>
              <a:t>InfoSphere</a:t>
            </a:r>
            <a:r>
              <a:rPr lang="en-US" altLang="zh-CN" sz="1200" b="0" i="0" kern="1200" dirty="0" smtClean="0">
                <a:solidFill>
                  <a:schemeClr val="tx1"/>
                </a:solidFill>
                <a:effectLst/>
                <a:latin typeface="Arial" pitchFamily="34" charset="0"/>
                <a:ea typeface="+mn-ea"/>
                <a:cs typeface="+mn-cs"/>
              </a:rPr>
              <a:t> Business Glossary</a:t>
            </a:r>
            <a:r>
              <a:rPr lang="zh-CN" altLang="en-US" sz="1200" b="0" i="0" kern="1200" dirty="0" smtClean="0">
                <a:solidFill>
                  <a:schemeClr val="tx1"/>
                </a:solidFill>
                <a:effectLst/>
                <a:latin typeface="Arial" pitchFamily="34" charset="0"/>
                <a:ea typeface="+mn-ea"/>
                <a:cs typeface="+mn-cs"/>
              </a:rPr>
              <a:t>实现。 通过</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与黄委信息中心的合作，成功完成了黄河数据交换与共享服务平台的建设。</a:t>
            </a:r>
          </a:p>
          <a:p>
            <a:r>
              <a:rPr lang="zh-CN" altLang="en-US" sz="1200" b="0" i="0" kern="1200" dirty="0" smtClean="0">
                <a:solidFill>
                  <a:schemeClr val="tx1"/>
                </a:solidFill>
                <a:effectLst/>
                <a:latin typeface="Arial" pitchFamily="34" charset="0"/>
                <a:ea typeface="+mn-ea"/>
                <a:cs typeface="+mn-cs"/>
              </a:rPr>
              <a:t>　　通过数据交换和共享服务平台，解决了跨平台异构应用系统的数据共享与集成问题， 使黄委各部门随时获取其权限范围内的最新数据，而无须将其存储在本部门系统中，最大程度地保证数据的时效性、准确性和安全性，能够更好地支持业务系统。在黄河流域的监控治理工作中，得到了超预期的效果。</a:t>
            </a:r>
          </a:p>
          <a:p>
            <a:r>
              <a:rPr lang="zh-CN" altLang="en-US" sz="1200" b="0" i="0" kern="1200" dirty="0" smtClean="0">
                <a:solidFill>
                  <a:schemeClr val="tx1"/>
                </a:solidFill>
                <a:effectLst/>
                <a:latin typeface="Arial" pitchFamily="34" charset="0"/>
                <a:ea typeface="+mn-ea"/>
                <a:cs typeface="+mn-cs"/>
              </a:rPr>
              <a:t>　　使用</a:t>
            </a:r>
            <a:r>
              <a:rPr lang="en-US" altLang="zh-CN" sz="1200" b="0" i="0" kern="1200" dirty="0" smtClean="0">
                <a:solidFill>
                  <a:schemeClr val="tx1"/>
                </a:solidFill>
                <a:effectLst/>
                <a:latin typeface="Arial" pitchFamily="34" charset="0"/>
                <a:ea typeface="+mn-ea"/>
                <a:cs typeface="+mn-cs"/>
              </a:rPr>
              <a:t>IBM </a:t>
            </a:r>
            <a:r>
              <a:rPr lang="en-US" altLang="zh-CN" sz="1200" b="0" i="0" kern="1200" dirty="0" err="1" smtClean="0">
                <a:solidFill>
                  <a:schemeClr val="tx1"/>
                </a:solidFill>
                <a:effectLst/>
                <a:latin typeface="Arial" pitchFamily="34" charset="0"/>
                <a:ea typeface="+mn-ea"/>
                <a:cs typeface="+mn-cs"/>
              </a:rPr>
              <a:t>InfoSphere</a:t>
            </a:r>
            <a:r>
              <a:rPr lang="zh-CN" altLang="en-US" sz="1200" b="0" i="0" kern="1200" dirty="0" smtClean="0">
                <a:solidFill>
                  <a:schemeClr val="tx1"/>
                </a:solidFill>
                <a:effectLst/>
                <a:latin typeface="Arial" pitchFamily="34" charset="0"/>
                <a:ea typeface="+mn-ea"/>
                <a:cs typeface="+mn-cs"/>
              </a:rPr>
              <a:t>软件，通过连接各个孤立的数据中心、分数据中心到统一的数据交换与共享服务平台，有效消除了各个业务系统之间、各个组织结构之间的信息孤岛，为黄河水利委员会提供了黄河数据资源的单一视图，保证了数据的完整性、及时性、准确性和一致性，并首次实现了元数据的可视化的统一管理。在防汛减灾、水量调度、工程管理、办公自动化、水土保持、遥感监测、档案管理等方面提升了业务管理水平，实现了更智慧的“数字黄河” ，为千年难题的黄河治理提供了强有力的技术保障。</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28</a:t>
            </a:fld>
            <a:endParaRPr lang="en-US"/>
          </a:p>
        </p:txBody>
      </p:sp>
    </p:spTree>
    <p:extLst>
      <p:ext uri="{BB962C8B-B14F-4D97-AF65-F5344CB8AC3E}">
        <p14:creationId xmlns:p14="http://schemas.microsoft.com/office/powerpoint/2010/main" val="254618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云计算、物联网、社交网络等新兴服务促使人类社会的数据种类和规模正以前所未有的速度增长，大数据时代正式到来。数据从简单的处理对象开始转变为一种基础性资源，如何更好的管理和利用大数据已经成为普遍关注的话题。大数据的规模效应给数据存储、管理以及数据分析带来了极大的挑战，数据管理方式上的变革正在酝酿和发生。本文对大数据的基本概念进行剖析，并对大数据的主要应用做简单对比。在此基础上，阐述大数据处理的基本框架，并就云计算技术对于大数据时代数据管理所产生的作用进行分析。最后归纳总结大数据时代所面临的新挑战。</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33</a:t>
            </a:fld>
            <a:endParaRPr lang="en-US"/>
          </a:p>
        </p:txBody>
      </p:sp>
    </p:spTree>
    <p:extLst>
      <p:ext uri="{BB962C8B-B14F-4D97-AF65-F5344CB8AC3E}">
        <p14:creationId xmlns:p14="http://schemas.microsoft.com/office/powerpoint/2010/main" val="1661881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综上所述，大数据时代的数据存在着如下几个特点：多源异构；分布广泛；动态增长；先有数据后有模式。</a:t>
            </a:r>
            <a:endParaRPr lang="en-US" altLang="zh-CN" dirty="0" smtClean="0"/>
          </a:p>
          <a:p>
            <a:endParaRPr lang="en-US" altLang="zh-CN" dirty="0" smtClean="0"/>
          </a:p>
          <a:p>
            <a:r>
              <a:rPr lang="zh-CN" altLang="en-US" dirty="0" smtClean="0"/>
              <a:t>正是这些与传统数据管理迥然不同的特点，使得大数据时代的数据管理面临着新的挑战，下面会对其中的主要挑战进行详细分析。</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34</a:t>
            </a:fld>
            <a:endParaRPr lang="en-US"/>
          </a:p>
        </p:txBody>
      </p:sp>
    </p:spTree>
    <p:extLst>
      <p:ext uri="{BB962C8B-B14F-4D97-AF65-F5344CB8AC3E}">
        <p14:creationId xmlns:p14="http://schemas.microsoft.com/office/powerpoint/2010/main" val="3859434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钻取可以改变维的层次，变换分析的粒度。</a:t>
            </a:r>
            <a:br>
              <a:rPr lang="zh-CN" altLang="en-US" dirty="0" smtClean="0"/>
            </a:br>
            <a:r>
              <a:rPr lang="zh-CN" altLang="en-US" dirty="0" smtClean="0"/>
              <a:t>它包括向下钻取（</a:t>
            </a:r>
            <a:r>
              <a:rPr lang="en-US" altLang="zh-CN" dirty="0" smtClean="0"/>
              <a:t>Drill-down</a:t>
            </a:r>
            <a:r>
              <a:rPr lang="zh-CN" altLang="en-US" dirty="0" smtClean="0"/>
              <a:t>）和向上钻取（</a:t>
            </a:r>
            <a:r>
              <a:rPr lang="en-US" altLang="zh-CN" dirty="0" smtClean="0"/>
              <a:t>Drill-up</a:t>
            </a:r>
            <a:r>
              <a:rPr lang="zh-CN" altLang="en-US" dirty="0" smtClean="0"/>
              <a:t>）</a:t>
            </a:r>
            <a:r>
              <a:rPr lang="en-US" altLang="zh-CN" dirty="0" smtClean="0"/>
              <a:t>/</a:t>
            </a:r>
            <a:r>
              <a:rPr lang="zh-CN" altLang="en-US" dirty="0" smtClean="0"/>
              <a:t>上卷</a:t>
            </a:r>
            <a:r>
              <a:rPr lang="en-US" altLang="zh-CN" dirty="0" smtClean="0"/>
              <a:t>(Roll-up)</a:t>
            </a:r>
            <a:r>
              <a:rPr lang="zh-CN" altLang="en-US" dirty="0" smtClean="0"/>
              <a:t>。</a:t>
            </a:r>
            <a:br>
              <a:rPr lang="zh-CN" altLang="en-US" dirty="0" smtClean="0"/>
            </a:br>
            <a:r>
              <a:rPr lang="zh-CN" altLang="en-US" dirty="0" smtClean="0"/>
              <a:t/>
            </a:r>
            <a:br>
              <a:rPr lang="zh-CN" altLang="en-US" dirty="0" smtClean="0"/>
            </a:br>
            <a:r>
              <a:rPr lang="zh-CN" altLang="en-US" dirty="0" smtClean="0"/>
              <a:t>上卷（</a:t>
            </a:r>
            <a:r>
              <a:rPr lang="en-US" altLang="zh-CN" dirty="0" smtClean="0"/>
              <a:t>roll-up</a:t>
            </a:r>
            <a:r>
              <a:rPr lang="zh-CN" altLang="en-US" dirty="0" smtClean="0"/>
              <a:t>）：上卷是沿着维的层次向上聚集汇总数据。例如，对产品销售数据，沿着时间维上卷，可以求出所有产品在所有地区每月（或季度或年或全部）的销售额。</a:t>
            </a:r>
            <a:br>
              <a:rPr lang="zh-CN" altLang="en-US" dirty="0" smtClean="0"/>
            </a:br>
            <a:r>
              <a:rPr lang="zh-CN" altLang="en-US" dirty="0" smtClean="0"/>
              <a:t>下探（</a:t>
            </a:r>
            <a:r>
              <a:rPr lang="en-US" altLang="zh-CN" dirty="0" smtClean="0"/>
              <a:t>drill-down</a:t>
            </a:r>
            <a:r>
              <a:rPr lang="zh-CN" altLang="en-US" dirty="0" smtClean="0"/>
              <a:t>）：下探是上卷的逆操作，它是沿着维的层次向下，查看更详细的数据。</a:t>
            </a:r>
            <a:endParaRPr lang="en-US" altLang="zh-CN" dirty="0" smtClean="0"/>
          </a:p>
          <a:p>
            <a:endParaRPr lang="en-US" altLang="zh-CN" dirty="0" smtClean="0"/>
          </a:p>
          <a:p>
            <a:r>
              <a:rPr lang="en-US" altLang="zh-CN" dirty="0" smtClean="0"/>
              <a:t>1</a:t>
            </a:r>
            <a:r>
              <a:rPr lang="zh-CN" altLang="en-US" dirty="0" smtClean="0"/>
              <a:t>、数据处理的实时性</a:t>
            </a:r>
            <a:r>
              <a:rPr lang="en-US" altLang="zh-CN" dirty="0" smtClean="0"/>
              <a:t>(Timeliness)</a:t>
            </a:r>
            <a:r>
              <a:rPr lang="zh-CN" altLang="en-US" dirty="0" smtClean="0"/>
              <a:t>。随着时间的流逝数据中所蕴含的知识价值往往也在衰减，因此很多领域对于数据的实时处理有需求。随着大数据时代的到来，更多应用场景的数据分析从离线</a:t>
            </a:r>
            <a:r>
              <a:rPr lang="en-US" altLang="zh-CN" dirty="0" smtClean="0"/>
              <a:t>(offline)</a:t>
            </a:r>
            <a:r>
              <a:rPr lang="zh-CN" altLang="en-US" dirty="0" smtClean="0"/>
              <a:t>转向了在线</a:t>
            </a:r>
            <a:r>
              <a:rPr lang="en-US" altLang="zh-CN" dirty="0" smtClean="0"/>
              <a:t>(online)</a:t>
            </a:r>
            <a:r>
              <a:rPr lang="zh-CN" altLang="en-US" dirty="0" smtClean="0"/>
              <a:t>，开始出现实时处理的需求，比如</a:t>
            </a:r>
            <a:r>
              <a:rPr lang="en-US" altLang="zh-CN" dirty="0" smtClean="0"/>
              <a:t>KDD 2012</a:t>
            </a:r>
            <a:r>
              <a:rPr lang="zh-CN" altLang="en-US" dirty="0" smtClean="0"/>
              <a:t>最佳论文</a:t>
            </a:r>
            <a:r>
              <a:rPr lang="en-US" altLang="zh-CN" dirty="0" smtClean="0"/>
              <a:t>[119]</a:t>
            </a:r>
            <a:r>
              <a:rPr lang="zh-CN" altLang="en-US" dirty="0" smtClean="0"/>
              <a:t>所探讨的实时广告竞价问题。大数据时代的数据实时处理面临着一些新的挑战，主要体现在数据处理模式的选择及改进。在实时处理的模式选择中，主要有三种思路：即流处理模式、批处理模式以及二者的融合。相关研究成果在上一节已经有详细介绍。虽然已有的研究成果很多，但是仍未有一个通用的大数据实时处理框架。各种工具实现实时处理的方法不一，支持的应用类型都相对有限，这导致实际应用中往往需要根据自己的业务需求和应用场景对现有的这些技术和工具进行改造才能满足要求。</a:t>
            </a:r>
            <a:endParaRPr lang="en-US" altLang="zh-CN" dirty="0" smtClean="0"/>
          </a:p>
          <a:p>
            <a:r>
              <a:rPr lang="en-US" altLang="zh-CN" dirty="0" smtClean="0"/>
              <a:t>2</a:t>
            </a:r>
            <a:r>
              <a:rPr lang="zh-CN" altLang="en-US" dirty="0" smtClean="0"/>
              <a:t>、动态变化环境中索引的设计。关系数据库中的索引能够加速查询速率，但是传统的数据管理中模式基本不会发生变化，因此在其上构建索引主要考虑的是索引创建、更新等的效率。大数据时代的数据模式随着数据量的不断变化可能会处于不断的变化之中，这就要求索引结构的设计简单、高效，能够在数据模式发生变化时很快的进行调整来适应。前面也介绍了通过在 </a:t>
            </a:r>
            <a:r>
              <a:rPr lang="en-US" altLang="zh-CN" dirty="0" err="1" smtClean="0"/>
              <a:t>NoSQL</a:t>
            </a:r>
            <a:r>
              <a:rPr lang="en-US" altLang="zh-CN" dirty="0" smtClean="0"/>
              <a:t> </a:t>
            </a:r>
            <a:r>
              <a:rPr lang="zh-CN" altLang="en-US" dirty="0" smtClean="0"/>
              <a:t>数据库上构建索引来应对大数据挑战的一些方案，但总的来说，这些方案基本都有特定的应用场景，且这些场景的数据模式不太会发生变化。在数据模式变更的假设前提下设计新的索引方案将是大数据时代的主要挑战之一。</a:t>
            </a:r>
            <a:endParaRPr lang="en-US" altLang="zh-CN" dirty="0" smtClean="0"/>
          </a:p>
          <a:p>
            <a:r>
              <a:rPr lang="en-US" altLang="zh-CN" dirty="0" smtClean="0"/>
              <a:t>3</a:t>
            </a:r>
            <a:r>
              <a:rPr lang="zh-CN" altLang="en-US" dirty="0" smtClean="0"/>
              <a:t>、先验知识的缺乏。传统分析主要针对结构化数据展开，这些数据在以关系模型进行存储的同时就隐含了这些数据内部关系等先验知识。比如我们知道所要分析的对象会有哪些属性，通过属性我们又能大致了解其可能的取值范围等。这些知识使得我们在数据分析之前就已经对数据有了一定的理解。而在面对大数据分析时，一方面是半结构化和非结构化数据的存在，这些数据很难以类似结构化数据的方式构建出其内部的正式关系；另一方面很多数据以流的形式源源不断的到来，这些需要实时处理的数据很难有足够的时间去建立先验知识。</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35</a:t>
            </a:fld>
            <a:endParaRPr lang="en-US"/>
          </a:p>
        </p:txBody>
      </p:sp>
    </p:spTree>
    <p:extLst>
      <p:ext uri="{BB962C8B-B14F-4D97-AF65-F5344CB8AC3E}">
        <p14:creationId xmlns:p14="http://schemas.microsoft.com/office/powerpoint/2010/main" val="6668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1</a:t>
            </a:r>
            <a:r>
              <a:rPr lang="zh-CN" altLang="en-US" dirty="0" smtClean="0"/>
              <a:t>、隐性的数据暴露。很多时候人们有意识的将自己的行为隐藏起来，试图达到隐私保护的目的。但是互联网，尤其是社交网络的出现，使得人们在不同的地点产生越来越多的数据足迹。这种数据具有累积性和关联性，单个地点的信息可能不会暴露用户的隐私，但是如果有办法将某个人的很多行为从不同的独立地点聚集在一起时，他的隐私就很可能会暴露，因为有关他的信息已经足够多了，这种隐性的数据暴露往往是个人无法预知和控制的。从技术层面来说，可以通过数据抽取和集成来实现用户隐私的获取。而在现实中通过所谓的“人肉搜索”的方式往往能更快速、准确的得到结果，这种人肉搜索的方式实质就是众包</a:t>
            </a:r>
            <a:r>
              <a:rPr lang="en-US" altLang="zh-CN" dirty="0" smtClean="0"/>
              <a:t>(Crowdsourcing)</a:t>
            </a:r>
            <a:r>
              <a:rPr lang="zh-CN" altLang="en-US" dirty="0" smtClean="0"/>
              <a:t>。大数据时代的隐私保护面临着技术和人力层面的双重考验。</a:t>
            </a:r>
            <a:endParaRPr lang="en-US" altLang="zh-CN" dirty="0" smtClean="0"/>
          </a:p>
          <a:p>
            <a:r>
              <a:rPr lang="en-US" altLang="zh-CN" dirty="0" smtClean="0"/>
              <a:t>2</a:t>
            </a:r>
            <a:r>
              <a:rPr lang="zh-CN" altLang="en-US" dirty="0" smtClean="0"/>
              <a:t>、数据公开与隐私保护的矛盾。如果仅仅为了保护隐私就将所有的数据都加以隐藏，那么数据的价值根本无法体现。数据公开是非常有必要的，政府可以从公开的数据中来了解整个国民经济社会的运行，以便更好的指导社会的运转。企业则可以从公开的数据中了解客户的行为，从而推出针对性的产品和服务，最大化其利益。研究者则可以利用公开的数据，从社会、经济、技术等不同的角度来进行研究。因此大数据时代的隐私性主要体现在不暴露用户敏感信息的前提下进行有效的数据挖掘，这有别于传统的信息安全领域更加关注文件的私密性等安全属性。统计数据库数据研究中最早开展数据隐私性技术方面的研究，近年来逐渐成为相关领域的研究热点。文献</a:t>
            </a:r>
            <a:r>
              <a:rPr lang="en-US" altLang="zh-CN" dirty="0" smtClean="0"/>
              <a:t>[120]</a:t>
            </a:r>
            <a:r>
              <a:rPr lang="zh-CN" altLang="en-US" dirty="0" smtClean="0"/>
              <a:t>中提出保护隐私的数据挖掘</a:t>
            </a:r>
            <a:r>
              <a:rPr lang="en-US" altLang="zh-CN" dirty="0" smtClean="0"/>
              <a:t>(privacy preserving </a:t>
            </a:r>
            <a:r>
              <a:rPr lang="en-US" altLang="zh-CN" dirty="0" err="1" smtClean="0"/>
              <a:t>datamining</a:t>
            </a:r>
            <a:r>
              <a:rPr lang="en-US" altLang="zh-CN" dirty="0" smtClean="0"/>
              <a:t>)</a:t>
            </a:r>
            <a:r>
              <a:rPr lang="zh-CN" altLang="en-US" dirty="0" smtClean="0"/>
              <a:t>这一概念，很多学者开始致力于这方面的研究。主要集中于研究新型的数据发布技术，尝试在尽可能少损失数据信息的同时最大化的隐藏用户隐私。但是数据信息量和隐私之间是有矛盾的，因此尚未出现非常好的解决办法。</a:t>
            </a:r>
            <a:r>
              <a:rPr lang="en-US" altLang="zh-CN" dirty="0" err="1" smtClean="0"/>
              <a:t>Dwork</a:t>
            </a:r>
            <a:r>
              <a:rPr lang="en-US" altLang="zh-CN" dirty="0" smtClean="0"/>
              <a:t> </a:t>
            </a:r>
            <a:r>
              <a:rPr lang="zh-CN" altLang="en-US" dirty="0" smtClean="0"/>
              <a:t>在 </a:t>
            </a:r>
            <a:r>
              <a:rPr lang="en-US" altLang="zh-CN" dirty="0" smtClean="0"/>
              <a:t>2006 </a:t>
            </a:r>
            <a:r>
              <a:rPr lang="zh-CN" altLang="en-US" dirty="0" smtClean="0"/>
              <a:t>年提出了新的差分隐私</a:t>
            </a:r>
            <a:r>
              <a:rPr lang="en-US" altLang="zh-CN" dirty="0" smtClean="0"/>
              <a:t>(Differential Privacy)[121]</a:t>
            </a:r>
            <a:r>
              <a:rPr lang="zh-CN" altLang="en-US" dirty="0" smtClean="0"/>
              <a:t>方法。差分隐私保护技术可能是解决大数据中隐私保护问题的一个方向，但是这项技术离实际应用还很远。</a:t>
            </a:r>
            <a:endParaRPr lang="en-US" altLang="zh-CN" dirty="0" smtClean="0"/>
          </a:p>
          <a:p>
            <a:r>
              <a:rPr lang="en-US" altLang="zh-CN" dirty="0" smtClean="0"/>
              <a:t>3</a:t>
            </a:r>
            <a:r>
              <a:rPr lang="zh-CN" altLang="en-US" dirty="0" smtClean="0"/>
              <a:t>、数据动态性。大数据时代数据的快速变化除了要求有新的数据处理技术应对之外，也给隐私保护带来了新的挑战。现有隐私保护技术主要基于静态数据集，而在现实中数据模式和数据内容时刻都在发生着变化。因此在这种更加复杂的环境下实现对动态数据的利用和隐私保护将更具挑战。</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36</a:t>
            </a:fld>
            <a:endParaRPr lang="en-US"/>
          </a:p>
        </p:txBody>
      </p:sp>
    </p:spTree>
    <p:extLst>
      <p:ext uri="{BB962C8B-B14F-4D97-AF65-F5344CB8AC3E}">
        <p14:creationId xmlns:p14="http://schemas.microsoft.com/office/powerpoint/2010/main" val="118668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在能源价格上涨、数据中心存储规模不断扩大的今天，高能耗已逐渐成为制约大数据快速发展的一个主要瓶颈。从小型集群到大规模数据中心都面临着降低能耗的问题，但是尚未引起足够多的重视，相关的研究成果也较少。在大数据管理系统中，能耗主要由两大部分组成：硬件能耗和软件能耗，二者之中又以硬件能耗为主。理想状态下，整个大数据管理系统的能耗应该和系统利用率成正比。但是实际情况并不像预期情况，系统利用率为</a:t>
            </a:r>
            <a:r>
              <a:rPr lang="en-US" altLang="zh-CN" dirty="0" smtClean="0"/>
              <a:t>0</a:t>
            </a:r>
            <a:r>
              <a:rPr lang="zh-CN" altLang="en-US" dirty="0" smtClean="0"/>
              <a:t>的时候仍然有能量消耗</a:t>
            </a:r>
            <a:r>
              <a:rPr lang="en-US" altLang="zh-CN" dirty="0" smtClean="0"/>
              <a:t>[122]</a:t>
            </a:r>
            <a:r>
              <a:rPr lang="zh-CN" altLang="en-US" dirty="0" smtClean="0"/>
              <a:t>。针对这个问题，</a:t>
            </a:r>
            <a:r>
              <a:rPr lang="en-US" altLang="zh-CN" dirty="0" smtClean="0"/>
              <a:t>《</a:t>
            </a:r>
            <a:r>
              <a:rPr lang="zh-CN" altLang="en-US" dirty="0" smtClean="0"/>
              <a:t>纽约时报</a:t>
            </a:r>
            <a:r>
              <a:rPr lang="en-US" altLang="zh-CN" dirty="0" smtClean="0"/>
              <a:t>》</a:t>
            </a:r>
            <a:r>
              <a:rPr lang="zh-CN" altLang="en-US" dirty="0" smtClean="0"/>
              <a:t>和麦肯锡经过一年的联合调查，最终在</a:t>
            </a:r>
            <a:r>
              <a:rPr lang="en-US" altLang="zh-CN" dirty="0" smtClean="0"/>
              <a:t>《</a:t>
            </a:r>
            <a:r>
              <a:rPr lang="zh-CN" altLang="en-US" dirty="0" smtClean="0"/>
              <a:t>纽约时报</a:t>
            </a:r>
            <a:r>
              <a:rPr lang="en-US" altLang="zh-CN" dirty="0" smtClean="0"/>
              <a:t>》</a:t>
            </a:r>
            <a:r>
              <a:rPr lang="zh-CN" altLang="en-US" dirty="0" smtClean="0"/>
              <a:t>上发表文章</a:t>
            </a:r>
            <a:r>
              <a:rPr lang="en-US" altLang="zh-CN" dirty="0" smtClean="0"/>
              <a:t>《Power, Pollution and the Internet》[123]</a:t>
            </a:r>
            <a:r>
              <a:rPr lang="zh-CN" altLang="en-US" dirty="0" smtClean="0"/>
              <a:t>。调查显示</a:t>
            </a:r>
            <a:r>
              <a:rPr lang="en-US" altLang="zh-CN" dirty="0" smtClean="0"/>
              <a:t>Google</a:t>
            </a:r>
            <a:r>
              <a:rPr lang="zh-CN" altLang="en-US" dirty="0" smtClean="0"/>
              <a:t>数据中心年耗电量约为</a:t>
            </a:r>
            <a:r>
              <a:rPr lang="en-US" altLang="zh-CN" dirty="0" smtClean="0"/>
              <a:t>300</a:t>
            </a:r>
            <a:r>
              <a:rPr lang="zh-CN" altLang="en-US" dirty="0" smtClean="0"/>
              <a:t>万瓦，而</a:t>
            </a:r>
            <a:r>
              <a:rPr lang="en-US" altLang="zh-CN" dirty="0" smtClean="0"/>
              <a:t>Facebook</a:t>
            </a:r>
            <a:r>
              <a:rPr lang="zh-CN" altLang="en-US" dirty="0" smtClean="0"/>
              <a:t>则在</a:t>
            </a:r>
            <a:r>
              <a:rPr lang="en-US" altLang="zh-CN" dirty="0" smtClean="0"/>
              <a:t>60</a:t>
            </a:r>
            <a:r>
              <a:rPr lang="zh-CN" altLang="en-US" dirty="0" smtClean="0"/>
              <a:t>万瓦左右。最令人惊讶的是在这些巨大的能耗中，只有</a:t>
            </a:r>
            <a:r>
              <a:rPr lang="en-US" altLang="zh-CN" dirty="0" smtClean="0"/>
              <a:t>6% 12%</a:t>
            </a:r>
            <a:r>
              <a:rPr lang="zh-CN" altLang="en-US" dirty="0" smtClean="0"/>
              <a:t>的能量被用来响应用户的查询并进行计算。绝大部分的电能用以确保服务器处于闲置状态，以应对突如其来的网络流量高峰，这种类型的功耗最高可以占到数据中心所有能耗的</a:t>
            </a:r>
            <a:r>
              <a:rPr lang="en-US" altLang="zh-CN" dirty="0" smtClean="0"/>
              <a:t>80%</a:t>
            </a:r>
            <a:r>
              <a:rPr lang="zh-CN" altLang="en-US" dirty="0" smtClean="0"/>
              <a:t>。从已有的一些研究成果来看，可以考虑以下两个方面来改善大数据能耗问题：</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37</a:t>
            </a:fld>
            <a:endParaRPr lang="en-US"/>
          </a:p>
        </p:txBody>
      </p:sp>
    </p:spTree>
    <p:extLst>
      <p:ext uri="{BB962C8B-B14F-4D97-AF65-F5344CB8AC3E}">
        <p14:creationId xmlns:p14="http://schemas.microsoft.com/office/powerpoint/2010/main" val="417879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itchFamily="34" charset="0"/>
                <a:ea typeface="+mn-ea"/>
                <a:cs typeface="+mn-cs"/>
              </a:rPr>
              <a:t>相对于结构化数据（即行数据，存储在数据库里，可以用二维表结构来逻辑表达实现的数据）而言，不方便用数据库二维逻辑表来表现的数据即称为非结构化数据，包括所有格式的办公文档、</a:t>
            </a:r>
            <a:r>
              <a:rPr lang="zh-CN" altLang="en-US" sz="1200" b="0" i="0" u="none" strike="noStrike" kern="1200" dirty="0" smtClean="0">
                <a:solidFill>
                  <a:schemeClr val="tx1"/>
                </a:solidFill>
                <a:effectLst/>
                <a:latin typeface="Arial" pitchFamily="34" charset="0"/>
                <a:ea typeface="+mn-ea"/>
                <a:cs typeface="+mn-cs"/>
                <a:hlinkClick r:id="rId3"/>
              </a:rPr>
              <a:t>文本</a:t>
            </a:r>
            <a:r>
              <a:rPr lang="zh-CN" altLang="en-US" sz="1200" b="0" i="0" kern="1200" dirty="0" smtClean="0">
                <a:solidFill>
                  <a:schemeClr val="tx1"/>
                </a:solidFill>
                <a:effectLst/>
                <a:latin typeface="Arial" pitchFamily="34" charset="0"/>
                <a:ea typeface="+mn-ea"/>
                <a:cs typeface="+mn-cs"/>
              </a:rPr>
              <a:t>、图片、</a:t>
            </a:r>
            <a:r>
              <a:rPr lang="en-US" altLang="zh-CN" sz="1200" b="0" i="0" kern="1200" dirty="0" smtClean="0">
                <a:solidFill>
                  <a:schemeClr val="tx1"/>
                </a:solidFill>
                <a:effectLst/>
                <a:latin typeface="Arial" pitchFamily="34" charset="0"/>
                <a:ea typeface="+mn-ea"/>
                <a:cs typeface="+mn-cs"/>
              </a:rPr>
              <a:t>XML</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HTML</a:t>
            </a:r>
            <a:r>
              <a:rPr lang="zh-CN" altLang="en-US" sz="1200" b="0" i="0" kern="1200" dirty="0" smtClean="0">
                <a:solidFill>
                  <a:schemeClr val="tx1"/>
                </a:solidFill>
                <a:effectLst/>
                <a:latin typeface="Arial" pitchFamily="34" charset="0"/>
                <a:ea typeface="+mn-ea"/>
                <a:cs typeface="+mn-cs"/>
              </a:rPr>
              <a:t>、各类报表、图像和音频</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视频信息等等。百度对此给予了更形象的描述。光是其新首页导航每天就要从超过</a:t>
            </a:r>
            <a:r>
              <a:rPr lang="en-US" altLang="zh-CN" sz="1200" b="0" i="0" kern="1200" dirty="0" smtClean="0">
                <a:solidFill>
                  <a:schemeClr val="tx1"/>
                </a:solidFill>
                <a:effectLst/>
                <a:latin typeface="Arial" pitchFamily="34" charset="0"/>
                <a:ea typeface="+mn-ea"/>
                <a:cs typeface="+mn-cs"/>
              </a:rPr>
              <a:t>1.5PB</a:t>
            </a:r>
            <a:r>
              <a:rPr lang="zh-CN" altLang="en-US" sz="1200" b="0" i="0" kern="1200" dirty="0" smtClean="0">
                <a:solidFill>
                  <a:schemeClr val="tx1"/>
                </a:solidFill>
                <a:effectLst/>
                <a:latin typeface="Arial" pitchFamily="34" charset="0"/>
                <a:ea typeface="+mn-ea"/>
                <a:cs typeface="+mn-cs"/>
              </a:rPr>
              <a:t>的数据中进行挖掘，这些数据如果打印出来将超过</a:t>
            </a:r>
            <a:r>
              <a:rPr lang="en-US" altLang="zh-CN" sz="1200" b="0" i="0" kern="1200" dirty="0" smtClean="0">
                <a:solidFill>
                  <a:schemeClr val="tx1"/>
                </a:solidFill>
                <a:effectLst/>
                <a:latin typeface="Arial" pitchFamily="34" charset="0"/>
                <a:ea typeface="+mn-ea"/>
                <a:cs typeface="+mn-cs"/>
              </a:rPr>
              <a:t>5</a:t>
            </a:r>
            <a:r>
              <a:rPr lang="zh-CN" altLang="en-US" sz="1200" b="0" i="0" kern="1200" dirty="0" smtClean="0">
                <a:solidFill>
                  <a:schemeClr val="tx1"/>
                </a:solidFill>
                <a:effectLst/>
                <a:latin typeface="Arial" pitchFamily="34" charset="0"/>
                <a:ea typeface="+mn-ea"/>
                <a:cs typeface="+mn-cs"/>
              </a:rPr>
              <a:t>千亿张</a:t>
            </a:r>
            <a:r>
              <a:rPr lang="en-US" altLang="zh-CN" sz="1200" b="0" i="0" kern="1200" dirty="0" smtClean="0">
                <a:solidFill>
                  <a:schemeClr val="tx1"/>
                </a:solidFill>
                <a:effectLst/>
                <a:latin typeface="Arial" pitchFamily="34" charset="0"/>
                <a:ea typeface="+mn-ea"/>
                <a:cs typeface="+mn-cs"/>
              </a:rPr>
              <a:t>A4</a:t>
            </a:r>
            <a:r>
              <a:rPr lang="zh-CN" altLang="en-US" sz="1200" b="0" i="0" kern="1200" dirty="0" smtClean="0">
                <a:solidFill>
                  <a:schemeClr val="tx1"/>
                </a:solidFill>
                <a:effectLst/>
                <a:latin typeface="Arial" pitchFamily="34" charset="0"/>
                <a:ea typeface="+mn-ea"/>
                <a:cs typeface="+mn-cs"/>
              </a:rPr>
              <a:t>纸。全部摞起来超过</a:t>
            </a:r>
            <a:r>
              <a:rPr lang="en-US" altLang="zh-CN" sz="1200" b="0" i="0" kern="1200" dirty="0" smtClean="0">
                <a:solidFill>
                  <a:schemeClr val="tx1"/>
                </a:solidFill>
                <a:effectLst/>
                <a:latin typeface="Arial" pitchFamily="34" charset="0"/>
                <a:ea typeface="+mn-ea"/>
                <a:cs typeface="+mn-cs"/>
              </a:rPr>
              <a:t>4</a:t>
            </a:r>
            <a:r>
              <a:rPr lang="zh-CN" altLang="en-US" sz="1200" b="0" i="0" kern="1200" dirty="0" smtClean="0">
                <a:solidFill>
                  <a:schemeClr val="tx1"/>
                </a:solidFill>
                <a:effectLst/>
                <a:latin typeface="Arial" pitchFamily="34" charset="0"/>
                <a:ea typeface="+mn-ea"/>
                <a:cs typeface="+mn-cs"/>
              </a:rPr>
              <a:t>万公里高，接近地球同步卫星轨道，平铺可以铺满海南岛。而</a:t>
            </a:r>
            <a:r>
              <a:rPr lang="en-US" altLang="zh-CN" sz="1200" b="0" i="0" kern="1200" dirty="0" smtClean="0">
                <a:solidFill>
                  <a:schemeClr val="tx1"/>
                </a:solidFill>
                <a:effectLst/>
                <a:latin typeface="Arial" pitchFamily="34" charset="0"/>
                <a:ea typeface="+mn-ea"/>
                <a:cs typeface="+mn-cs"/>
              </a:rPr>
              <a:t>2020</a:t>
            </a:r>
            <a:r>
              <a:rPr lang="zh-CN" altLang="en-US" sz="1200" b="0" i="0" kern="1200" dirty="0" smtClean="0">
                <a:solidFill>
                  <a:schemeClr val="tx1"/>
                </a:solidFill>
                <a:effectLst/>
                <a:latin typeface="Arial" pitchFamily="34" charset="0"/>
                <a:ea typeface="+mn-ea"/>
                <a:cs typeface="+mn-cs"/>
              </a:rPr>
              <a:t>年新增的数字信息成长幅度将是</a:t>
            </a:r>
            <a:r>
              <a:rPr lang="en-US" altLang="zh-CN" sz="1200" b="0" i="0" kern="1200" dirty="0" smtClean="0">
                <a:solidFill>
                  <a:schemeClr val="tx1"/>
                </a:solidFill>
                <a:effectLst/>
                <a:latin typeface="Arial" pitchFamily="34" charset="0"/>
                <a:ea typeface="+mn-ea"/>
                <a:cs typeface="+mn-cs"/>
              </a:rPr>
              <a:t>2009</a:t>
            </a:r>
            <a:r>
              <a:rPr lang="zh-CN" altLang="en-US" sz="1200" b="0" i="0" kern="1200" dirty="0" smtClean="0">
                <a:solidFill>
                  <a:schemeClr val="tx1"/>
                </a:solidFill>
                <a:effectLst/>
                <a:latin typeface="Arial" pitchFamily="34" charset="0"/>
                <a:ea typeface="+mn-ea"/>
                <a:cs typeface="+mn-cs"/>
              </a:rPr>
              <a:t>年的近</a:t>
            </a:r>
            <a:r>
              <a:rPr lang="en-US" altLang="zh-CN" sz="1200" b="0" i="0" kern="1200" dirty="0" smtClean="0">
                <a:solidFill>
                  <a:schemeClr val="tx1"/>
                </a:solidFill>
                <a:effectLst/>
                <a:latin typeface="Arial" pitchFamily="34" charset="0"/>
                <a:ea typeface="+mn-ea"/>
                <a:cs typeface="+mn-cs"/>
              </a:rPr>
              <a:t>45</a:t>
            </a:r>
            <a:r>
              <a:rPr lang="zh-CN" altLang="en-US" sz="1200" b="0" i="0" kern="1200" dirty="0" smtClean="0">
                <a:solidFill>
                  <a:schemeClr val="tx1"/>
                </a:solidFill>
                <a:effectLst/>
                <a:latin typeface="Arial" pitchFamily="34" charset="0"/>
                <a:ea typeface="+mn-ea"/>
                <a:cs typeface="+mn-cs"/>
              </a:rPr>
              <a:t>倍。如今，只需两天就能创造出自文明诞生以来到</a:t>
            </a:r>
            <a:r>
              <a:rPr lang="en-US" altLang="zh-CN" sz="1200" b="0" i="0" kern="1200" dirty="0" smtClean="0">
                <a:solidFill>
                  <a:schemeClr val="tx1"/>
                </a:solidFill>
                <a:effectLst/>
                <a:latin typeface="Arial" pitchFamily="34" charset="0"/>
                <a:ea typeface="+mn-ea"/>
                <a:cs typeface="+mn-cs"/>
              </a:rPr>
              <a:t>2003</a:t>
            </a:r>
            <a:r>
              <a:rPr lang="zh-CN" altLang="en-US" sz="1200" b="0" i="0" kern="1200" dirty="0" smtClean="0">
                <a:solidFill>
                  <a:schemeClr val="tx1"/>
                </a:solidFill>
                <a:effectLst/>
                <a:latin typeface="Arial" pitchFamily="34" charset="0"/>
                <a:ea typeface="+mn-ea"/>
                <a:cs typeface="+mn-cs"/>
              </a:rPr>
              <a:t>年所产生的数据总量。</a:t>
            </a: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a:t>
            </a:fld>
            <a:endParaRPr lang="en-US"/>
          </a:p>
        </p:txBody>
      </p:sp>
    </p:spTree>
    <p:extLst>
      <p:ext uri="{BB962C8B-B14F-4D97-AF65-F5344CB8AC3E}">
        <p14:creationId xmlns:p14="http://schemas.microsoft.com/office/powerpoint/2010/main" val="4187951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38</a:t>
            </a:fld>
            <a:endParaRPr lang="en-US"/>
          </a:p>
        </p:txBody>
      </p:sp>
    </p:spTree>
    <p:extLst>
      <p:ext uri="{BB962C8B-B14F-4D97-AF65-F5344CB8AC3E}">
        <p14:creationId xmlns:p14="http://schemas.microsoft.com/office/powerpoint/2010/main" val="242861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&lt;</a:t>
            </a:r>
            <a:r>
              <a:rPr lang="zh-CN" altLang="en-US" dirty="0" smtClean="0"/>
              <a:t>大数据时代</a:t>
            </a:r>
            <a:r>
              <a:rPr lang="en-US" altLang="zh-CN" dirty="0" smtClean="0"/>
              <a:t>&gt;</a:t>
            </a:r>
            <a:r>
              <a:rPr lang="zh-CN" altLang="en-US" sz="1200" b="0" i="0" kern="1200" dirty="0" smtClean="0">
                <a:solidFill>
                  <a:schemeClr val="tx1"/>
                </a:solidFill>
                <a:effectLst/>
                <a:latin typeface="Arial" pitchFamily="34" charset="0"/>
                <a:ea typeface="+mn-ea"/>
                <a:cs typeface="+mn-cs"/>
              </a:rPr>
              <a:t>迄今为止全世界最好的一本大数据专著</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作者是大数据时代的预言家，译者系我国最年轻有为的大数据专家，电子科技大学互联网科学中心主任、教授、博士生导师周涛教授。这位</a:t>
            </a:r>
            <a:r>
              <a:rPr lang="en-US" altLang="zh-CN" sz="1200" b="0" i="0" kern="1200" dirty="0" smtClean="0">
                <a:solidFill>
                  <a:schemeClr val="tx1"/>
                </a:solidFill>
                <a:effectLst/>
                <a:latin typeface="Arial" pitchFamily="34" charset="0"/>
                <a:ea typeface="+mn-ea"/>
                <a:cs typeface="+mn-cs"/>
              </a:rPr>
              <a:t>27</a:t>
            </a:r>
            <a:r>
              <a:rPr lang="zh-CN" altLang="en-US" sz="1200" b="0" i="0" kern="1200" dirty="0" smtClean="0">
                <a:solidFill>
                  <a:schemeClr val="tx1"/>
                </a:solidFill>
                <a:effectLst/>
                <a:latin typeface="Arial" pitchFamily="34" charset="0"/>
                <a:ea typeface="+mn-ea"/>
                <a:cs typeface="+mn-cs"/>
              </a:rPr>
              <a:t>岁的天才型教授</a:t>
            </a:r>
            <a:r>
              <a:rPr lang="en-US" altLang="zh-CN" dirty="0" smtClean="0"/>
              <a:t/>
            </a:r>
            <a:br>
              <a:rPr lang="en-US" altLang="zh-CN" dirty="0" smtClean="0"/>
            </a:br>
            <a:r>
              <a:rPr lang="zh-CN" altLang="en-US" dirty="0" smtClean="0"/>
              <a:t>书中的一个很有趣的例子，在美国有一个父亲，又一次，怒气冲冲的去找到美国的一家连锁超市，</a:t>
            </a:r>
            <a:r>
              <a:rPr lang="en-US" altLang="zh-CN" dirty="0" smtClean="0"/>
              <a:t>targets</a:t>
            </a:r>
            <a:r>
              <a:rPr lang="zh-CN" altLang="en-US" dirty="0" smtClean="0"/>
              <a:t>，就愤怒的投诉说，你为什么总给我的女儿寄一些婴儿床、婴儿尿布等等，这样的一些优惠券，你知道吗，她年龄还很小，你是想鼓励她那么早就怀孕吗？几个星期之后，当这个超市的负责人打电话，向她的父亲表达歉意，这个父亲的口气一下子就软了下来，他说对不起，那天我发火发错火了， 我回来之后就和我女儿真的沟通了一下，她已经怀孕好几个月了。就这个事情，家长不是第一时间知道的，反而是一个跟你们家完全没有任何关系的一家超市的负责人知道了这一现象。</a:t>
            </a:r>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4</a:t>
            </a:fld>
            <a:endParaRPr lang="en-US"/>
          </a:p>
        </p:txBody>
      </p:sp>
    </p:spTree>
    <p:extLst>
      <p:ext uri="{BB962C8B-B14F-4D97-AF65-F5344CB8AC3E}">
        <p14:creationId xmlns:p14="http://schemas.microsoft.com/office/powerpoint/2010/main" val="707275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itchFamily="34" charset="0"/>
                <a:ea typeface="+mn-ea"/>
                <a:cs typeface="+mn-cs"/>
              </a:rPr>
              <a:t>大数据的下一个前沿</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创新、竞争和生产力</a:t>
            </a:r>
            <a:endParaRPr lang="en-US" altLang="zh-CN" sz="1200" b="0" i="0" kern="1200" dirty="0" smtClean="0">
              <a:solidFill>
                <a:schemeClr val="tx1"/>
              </a:solidFill>
              <a:effectLst/>
              <a:latin typeface="Arial" pitchFamily="34" charset="0"/>
              <a:ea typeface="+mn-ea"/>
              <a:cs typeface="+mn-cs"/>
            </a:endParaRPr>
          </a:p>
          <a:p>
            <a:r>
              <a:rPr lang="en-US" altLang="zh-CN" sz="1200" kern="1200" dirty="0" smtClean="0">
                <a:solidFill>
                  <a:schemeClr val="tx1"/>
                </a:solidFill>
                <a:effectLst/>
                <a:latin typeface="Arial" pitchFamily="34" charset="0"/>
                <a:ea typeface="+mn-ea"/>
                <a:cs typeface="+mn-cs"/>
              </a:rPr>
              <a:t> </a:t>
            </a:r>
            <a:r>
              <a:rPr lang="zh-CN" altLang="zh-CN" sz="1200" kern="1200" dirty="0" smtClean="0">
                <a:solidFill>
                  <a:schemeClr val="tx1"/>
                </a:solidFill>
                <a:effectLst/>
                <a:latin typeface="Arial" pitchFamily="34" charset="0"/>
                <a:ea typeface="+mn-ea"/>
                <a:cs typeface="+mn-cs"/>
              </a:rPr>
              <a:t>今年三月美国白宫宣布投资</a:t>
            </a:r>
            <a:r>
              <a:rPr lang="en-US" altLang="zh-CN" sz="1200" kern="1200" dirty="0" smtClean="0">
                <a:solidFill>
                  <a:schemeClr val="tx1"/>
                </a:solidFill>
                <a:effectLst/>
                <a:latin typeface="Arial" pitchFamily="34" charset="0"/>
                <a:ea typeface="+mn-ea"/>
                <a:cs typeface="+mn-cs"/>
              </a:rPr>
              <a:t>2</a:t>
            </a:r>
            <a:r>
              <a:rPr lang="zh-CN" altLang="zh-CN" sz="1200" kern="1200" dirty="0" smtClean="0">
                <a:solidFill>
                  <a:schemeClr val="tx1"/>
                </a:solidFill>
                <a:effectLst/>
                <a:latin typeface="Arial" pitchFamily="34" charset="0"/>
                <a:ea typeface="+mn-ea"/>
                <a:cs typeface="+mn-cs"/>
              </a:rPr>
              <a:t>亿美金启动“大数据研究和发展计划”，可以看出，奥巴马政府已经把“大数据”上升到了国家战略的层面。在这一份白宫的报告中可以看出，奥巴马政府的主要目的是在提高政府从大量而复杂的数据中获取知识和远见的能力</a:t>
            </a:r>
            <a:r>
              <a:rPr lang="zh-CN" altLang="zh-CN" sz="1200" kern="1200" dirty="0" smtClean="0">
                <a:solidFill>
                  <a:schemeClr val="tx1"/>
                </a:solidFill>
                <a:effectLst/>
                <a:latin typeface="Arial" pitchFamily="34" charset="0"/>
                <a:ea typeface="+mn-ea"/>
                <a:cs typeface="+mn-cs"/>
              </a:rPr>
              <a:t>。</a:t>
            </a: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itchFamily="34" charset="0"/>
                <a:ea typeface="+mn-ea"/>
                <a:cs typeface="+mn-cs"/>
              </a:rPr>
              <a:t>大数据的火热并不意味着对于大数据的了解深入，反而表明大数据存在过度炒作的危险。大数据的基本概念、关键技术以及对其的利用上均存在很多的疑问和争议。</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5</a:t>
            </a:fld>
            <a:endParaRPr lang="en-US"/>
          </a:p>
        </p:txBody>
      </p:sp>
    </p:spTree>
    <p:extLst>
      <p:ext uri="{BB962C8B-B14F-4D97-AF65-F5344CB8AC3E}">
        <p14:creationId xmlns:p14="http://schemas.microsoft.com/office/powerpoint/2010/main" val="70727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云计算、物联网、社交网络等新兴服务促使人类社会的数据种类和规模正以前所未有的速度增长，大数据时代正式到来。数据从简单的处理对象开始转变为一种基础性资源，如何更好的管理和利用大数据已经成为普遍关注的话题。大数据的规模效应给数据存储、管理以及数据分析带来了极大的挑战，数据管理方式上的变革正在酝酿和发生。本文对大数据的基本概念进行剖析，并对大数据的主要应用做简单对比。在此基础上，阐述大数据处理的基本框架，并就云计算技术对于大数据时代数据管理所产生的作用进行分析。最后归纳总结大数据时代所面临的新挑战。</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6</a:t>
            </a:fld>
            <a:endParaRPr lang="en-US"/>
          </a:p>
        </p:txBody>
      </p:sp>
    </p:spTree>
    <p:extLst>
      <p:ext uri="{BB962C8B-B14F-4D97-AF65-F5344CB8AC3E}">
        <p14:creationId xmlns:p14="http://schemas.microsoft.com/office/powerpoint/2010/main" val="166188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sz="1200" kern="1200" dirty="0" smtClean="0">
                <a:solidFill>
                  <a:schemeClr val="tx1"/>
                </a:solidFill>
                <a:effectLst/>
                <a:latin typeface="Arial" pitchFamily="34" charset="0"/>
                <a:ea typeface="+mn-ea"/>
                <a:cs typeface="+mn-cs"/>
              </a:rPr>
              <a:t> </a:t>
            </a:r>
            <a:r>
              <a:rPr lang="zh-CN" altLang="zh-CN" sz="1200" kern="1200" dirty="0" smtClean="0">
                <a:solidFill>
                  <a:schemeClr val="tx1"/>
                </a:solidFill>
                <a:effectLst/>
                <a:latin typeface="Arial" pitchFamily="34" charset="0"/>
                <a:ea typeface="+mn-ea"/>
                <a:cs typeface="+mn-cs"/>
              </a:rPr>
              <a:t>首先，我们要从大数据产生的背景说起，总的说来，大数据兴起的背景可以归纳为四点，信息存储技术的发展、处理分析技术的发展、云计算与数据资源的观念形成。首先是存储技术的发展</a:t>
            </a:r>
            <a:r>
              <a:rPr lang="zh-CN" altLang="zh-CN" sz="1200" kern="1200" dirty="0" smtClean="0">
                <a:solidFill>
                  <a:schemeClr val="tx1"/>
                </a:solidFill>
                <a:effectLst/>
                <a:latin typeface="Arial" pitchFamily="34" charset="0"/>
                <a:ea typeface="+mn-ea"/>
                <a:cs typeface="+mn-cs"/>
              </a:rPr>
              <a:t>，可是</a:t>
            </a:r>
            <a:r>
              <a:rPr lang="zh-CN" altLang="zh-CN" sz="1200" kern="1200" dirty="0" smtClean="0">
                <a:solidFill>
                  <a:schemeClr val="tx1"/>
                </a:solidFill>
                <a:effectLst/>
                <a:latin typeface="Arial" pitchFamily="34" charset="0"/>
                <a:ea typeface="+mn-ea"/>
                <a:cs typeface="+mn-cs"/>
              </a:rPr>
              <a:t>到了今天，我们一般的手提电脑的存储量都已经达到了</a:t>
            </a:r>
            <a:r>
              <a:rPr lang="en-US" altLang="zh-CN" sz="1200" kern="1200" dirty="0" smtClean="0">
                <a:solidFill>
                  <a:schemeClr val="tx1"/>
                </a:solidFill>
                <a:effectLst/>
                <a:latin typeface="Arial" pitchFamily="34" charset="0"/>
                <a:ea typeface="+mn-ea"/>
                <a:cs typeface="+mn-cs"/>
              </a:rPr>
              <a:t>1T</a:t>
            </a:r>
            <a:r>
              <a:rPr lang="zh-CN" altLang="zh-CN" sz="1200" kern="1200" dirty="0" smtClean="0">
                <a:solidFill>
                  <a:schemeClr val="tx1"/>
                </a:solidFill>
                <a:effectLst/>
                <a:latin typeface="Arial" pitchFamily="34" charset="0"/>
                <a:ea typeface="+mn-ea"/>
                <a:cs typeface="+mn-cs"/>
              </a:rPr>
              <a:t>，甚至</a:t>
            </a:r>
            <a:r>
              <a:rPr lang="en-US" altLang="zh-CN" sz="1200" kern="1200" dirty="0" smtClean="0">
                <a:solidFill>
                  <a:schemeClr val="tx1"/>
                </a:solidFill>
                <a:effectLst/>
                <a:latin typeface="Arial" pitchFamily="34" charset="0"/>
                <a:ea typeface="+mn-ea"/>
                <a:cs typeface="+mn-cs"/>
              </a:rPr>
              <a:t>2T</a:t>
            </a:r>
            <a:r>
              <a:rPr lang="zh-CN" altLang="zh-CN" sz="1200" kern="1200" dirty="0" smtClean="0">
                <a:solidFill>
                  <a:schemeClr val="tx1"/>
                </a:solidFill>
                <a:effectLst/>
                <a:latin typeface="Arial" pitchFamily="34" charset="0"/>
                <a:ea typeface="+mn-ea"/>
                <a:cs typeface="+mn-cs"/>
              </a:rPr>
              <a:t>，跟过去相比翻了至少一千万倍，而大型的服务器的存储量有的更是以</a:t>
            </a:r>
            <a:r>
              <a:rPr lang="en-US" altLang="zh-CN" sz="1200" kern="1200" dirty="0" smtClean="0">
                <a:solidFill>
                  <a:schemeClr val="tx1"/>
                </a:solidFill>
                <a:effectLst/>
                <a:latin typeface="Arial" pitchFamily="34" charset="0"/>
                <a:ea typeface="+mn-ea"/>
                <a:cs typeface="+mn-cs"/>
              </a:rPr>
              <a:t>PB</a:t>
            </a:r>
            <a:r>
              <a:rPr lang="zh-CN" altLang="zh-CN" sz="1200" kern="1200" dirty="0" smtClean="0">
                <a:solidFill>
                  <a:schemeClr val="tx1"/>
                </a:solidFill>
                <a:effectLst/>
                <a:latin typeface="Arial" pitchFamily="34" charset="0"/>
                <a:ea typeface="+mn-ea"/>
                <a:cs typeface="+mn-cs"/>
              </a:rPr>
              <a:t>为存储单位，存储技术的发展，为我们进行大数据分析提供了可能。</a:t>
            </a:r>
          </a:p>
          <a:p>
            <a:r>
              <a:rPr lang="zh-CN" altLang="zh-CN" sz="1200" kern="1200" dirty="0" smtClean="0">
                <a:solidFill>
                  <a:schemeClr val="tx1"/>
                </a:solidFill>
                <a:effectLst/>
                <a:latin typeface="Arial" pitchFamily="34" charset="0"/>
                <a:ea typeface="+mn-ea"/>
                <a:cs typeface="+mn-cs"/>
              </a:rPr>
              <a:t>其次是分析技术的发展，从</a:t>
            </a:r>
            <a:r>
              <a:rPr lang="en-US" altLang="zh-CN" sz="1200" b="1" kern="1200" dirty="0" smtClean="0">
                <a:solidFill>
                  <a:schemeClr val="tx1"/>
                </a:solidFill>
                <a:effectLst/>
                <a:latin typeface="Arial" pitchFamily="34" charset="0"/>
                <a:ea typeface="+mn-ea"/>
                <a:cs typeface="+mn-cs"/>
              </a:rPr>
              <a:t>Google</a:t>
            </a:r>
            <a:r>
              <a:rPr lang="zh-CN" altLang="zh-CN" sz="1200" b="1" kern="1200" dirty="0" smtClean="0">
                <a:solidFill>
                  <a:schemeClr val="tx1"/>
                </a:solidFill>
                <a:effectLst/>
                <a:latin typeface="Arial" pitchFamily="34" charset="0"/>
                <a:ea typeface="+mn-ea"/>
                <a:cs typeface="+mn-cs"/>
              </a:rPr>
              <a:t>的</a:t>
            </a:r>
            <a:r>
              <a:rPr lang="en-US" altLang="zh-CN" sz="1200" b="1" kern="1200" dirty="0" err="1" smtClean="0">
                <a:solidFill>
                  <a:schemeClr val="tx1"/>
                </a:solidFill>
                <a:effectLst/>
                <a:latin typeface="Arial" pitchFamily="34" charset="0"/>
                <a:ea typeface="+mn-ea"/>
                <a:cs typeface="+mn-cs"/>
              </a:rPr>
              <a:t>pagerank</a:t>
            </a:r>
            <a:r>
              <a:rPr lang="zh-CN" altLang="zh-CN" sz="1200" b="1" kern="1200" dirty="0" smtClean="0">
                <a:solidFill>
                  <a:schemeClr val="tx1"/>
                </a:solidFill>
                <a:effectLst/>
                <a:latin typeface="Arial" pitchFamily="34" charset="0"/>
                <a:ea typeface="+mn-ea"/>
                <a:cs typeface="+mn-cs"/>
              </a:rPr>
              <a:t>算法，到</a:t>
            </a:r>
            <a:r>
              <a:rPr lang="en-US" altLang="zh-CN" sz="1200" b="1" kern="1200" dirty="0" smtClean="0">
                <a:solidFill>
                  <a:schemeClr val="tx1"/>
                </a:solidFill>
                <a:effectLst/>
                <a:latin typeface="Arial" pitchFamily="34" charset="0"/>
                <a:ea typeface="+mn-ea"/>
                <a:cs typeface="+mn-cs"/>
              </a:rPr>
              <a:t>HITS</a:t>
            </a:r>
            <a:r>
              <a:rPr lang="zh-CN" altLang="zh-CN" sz="1200" b="1" kern="1200" dirty="0" smtClean="0">
                <a:solidFill>
                  <a:schemeClr val="tx1"/>
                </a:solidFill>
                <a:effectLst/>
                <a:latin typeface="Arial" pitchFamily="34" charset="0"/>
                <a:ea typeface="+mn-ea"/>
                <a:cs typeface="+mn-cs"/>
              </a:rPr>
              <a:t>算法，从</a:t>
            </a:r>
            <a:r>
              <a:rPr lang="en-US" altLang="zh-CN" sz="1200" b="1" kern="1200" dirty="0" smtClean="0">
                <a:solidFill>
                  <a:schemeClr val="tx1"/>
                </a:solidFill>
                <a:effectLst/>
                <a:latin typeface="Arial" pitchFamily="34" charset="0"/>
                <a:ea typeface="+mn-ea"/>
                <a:cs typeface="+mn-cs"/>
              </a:rPr>
              <a:t>RDBMS</a:t>
            </a:r>
            <a:r>
              <a:rPr lang="zh-CN" altLang="zh-CN" sz="1200" b="1" kern="1200" dirty="0" smtClean="0">
                <a:solidFill>
                  <a:schemeClr val="tx1"/>
                </a:solidFill>
                <a:effectLst/>
                <a:latin typeface="Arial" pitchFamily="34" charset="0"/>
                <a:ea typeface="+mn-ea"/>
                <a:cs typeface="+mn-cs"/>
              </a:rPr>
              <a:t>数据库到</a:t>
            </a:r>
            <a:r>
              <a:rPr lang="en-US" altLang="zh-CN" sz="1200" b="1" kern="1200" dirty="0" err="1" smtClean="0">
                <a:solidFill>
                  <a:schemeClr val="tx1"/>
                </a:solidFill>
                <a:effectLst/>
                <a:latin typeface="Arial" pitchFamily="34" charset="0"/>
                <a:ea typeface="+mn-ea"/>
                <a:cs typeface="+mn-cs"/>
              </a:rPr>
              <a:t>MapReduce</a:t>
            </a:r>
            <a:r>
              <a:rPr lang="zh-CN" altLang="zh-CN" sz="1200" kern="1200" dirty="0" smtClean="0">
                <a:solidFill>
                  <a:schemeClr val="tx1"/>
                </a:solidFill>
                <a:effectLst/>
                <a:latin typeface="Arial" pitchFamily="34" charset="0"/>
                <a:ea typeface="+mn-ea"/>
                <a:cs typeface="+mn-cs"/>
              </a:rPr>
              <a:t>，这些分析技术都为分析大数据提供了技术上的可能</a:t>
            </a:r>
            <a:r>
              <a:rPr lang="zh-CN" altLang="zh-CN" sz="1200" kern="1200" dirty="0" smtClean="0">
                <a:solidFill>
                  <a:schemeClr val="tx1"/>
                </a:solidFill>
                <a:effectLst/>
                <a:latin typeface="Arial" pitchFamily="34" charset="0"/>
                <a:ea typeface="+mn-ea"/>
                <a:cs typeface="+mn-cs"/>
              </a:rPr>
              <a:t>。</a:t>
            </a:r>
            <a:endParaRPr lang="en-US" altLang="zh-CN" sz="1200" kern="1200" dirty="0" smtClean="0">
              <a:solidFill>
                <a:schemeClr val="tx1"/>
              </a:solidFill>
              <a:effectLst/>
              <a:latin typeface="Arial" pitchFamily="34" charset="0"/>
              <a:ea typeface="+mn-ea"/>
              <a:cs typeface="+mn-cs"/>
            </a:endParaRPr>
          </a:p>
          <a:p>
            <a:r>
              <a:rPr lang="zh-CN" altLang="zh-CN" sz="1200" kern="1200" dirty="0" smtClean="0">
                <a:solidFill>
                  <a:schemeClr val="tx1"/>
                </a:solidFill>
                <a:effectLst/>
                <a:latin typeface="Arial" pitchFamily="34" charset="0"/>
                <a:ea typeface="+mn-ea"/>
                <a:cs typeface="+mn-cs"/>
              </a:rPr>
              <a:t>云</a:t>
            </a:r>
            <a:r>
              <a:rPr lang="zh-CN" altLang="zh-CN" sz="1200" kern="1200" dirty="0" smtClean="0">
                <a:solidFill>
                  <a:schemeClr val="tx1"/>
                </a:solidFill>
                <a:effectLst/>
                <a:latin typeface="Arial" pitchFamily="34" charset="0"/>
                <a:ea typeface="+mn-ea"/>
                <a:cs typeface="+mn-cs"/>
              </a:rPr>
              <a:t>计算</a:t>
            </a:r>
            <a:r>
              <a:rPr lang="zh-CN" altLang="zh-CN" sz="1200" kern="1200" dirty="0" smtClean="0">
                <a:solidFill>
                  <a:schemeClr val="tx1"/>
                </a:solidFill>
                <a:effectLst/>
                <a:latin typeface="Arial" pitchFamily="34" charset="0"/>
                <a:ea typeface="+mn-ea"/>
                <a:cs typeface="+mn-cs"/>
              </a:rPr>
              <a:t>，云</a:t>
            </a:r>
            <a:r>
              <a:rPr lang="zh-CN" altLang="zh-CN" sz="1200" kern="1200" dirty="0" smtClean="0">
                <a:solidFill>
                  <a:schemeClr val="tx1"/>
                </a:solidFill>
                <a:effectLst/>
                <a:latin typeface="Arial" pitchFamily="34" charset="0"/>
                <a:ea typeface="+mn-ea"/>
                <a:cs typeface="+mn-cs"/>
              </a:rPr>
              <a:t>计算就</a:t>
            </a:r>
            <a:r>
              <a:rPr lang="zh-CN" altLang="zh-CN" sz="1200" kern="1200" dirty="0" smtClean="0">
                <a:solidFill>
                  <a:schemeClr val="tx1"/>
                </a:solidFill>
                <a:effectLst/>
                <a:latin typeface="Arial" pitchFamily="34" charset="0"/>
                <a:ea typeface="+mn-ea"/>
                <a:cs typeface="+mn-cs"/>
              </a:rPr>
              <a:t>为</a:t>
            </a:r>
            <a:r>
              <a:rPr lang="zh-CN" altLang="en-US" sz="1200" kern="1200" dirty="0" smtClean="0">
                <a:solidFill>
                  <a:schemeClr val="tx1"/>
                </a:solidFill>
                <a:effectLst/>
                <a:latin typeface="Arial" pitchFamily="34" charset="0"/>
                <a:ea typeface="+mn-ea"/>
                <a:cs typeface="+mn-cs"/>
              </a:rPr>
              <a:t>大数据处理</a:t>
            </a:r>
            <a:r>
              <a:rPr lang="zh-CN" altLang="zh-CN" sz="1200" kern="1200" dirty="0" smtClean="0">
                <a:solidFill>
                  <a:schemeClr val="tx1"/>
                </a:solidFill>
                <a:effectLst/>
                <a:latin typeface="Arial" pitchFamily="34" charset="0"/>
                <a:ea typeface="+mn-ea"/>
                <a:cs typeface="+mn-cs"/>
              </a:rPr>
              <a:t>提供</a:t>
            </a:r>
            <a:r>
              <a:rPr lang="zh-CN" altLang="zh-CN" sz="1200" kern="1200" dirty="0" smtClean="0">
                <a:solidFill>
                  <a:schemeClr val="tx1"/>
                </a:solidFill>
                <a:effectLst/>
                <a:latin typeface="Arial" pitchFamily="34" charset="0"/>
                <a:ea typeface="+mn-ea"/>
                <a:cs typeface="+mn-cs"/>
              </a:rPr>
              <a:t>了一个崭新的平台，用户不必去管后台的服务器是如何运行的，只要提交了请求，后台的数据库就会自动协调，完成用户的请求。</a:t>
            </a:r>
          </a:p>
          <a:p>
            <a:r>
              <a:rPr lang="zh-CN" altLang="zh-CN" sz="1200" kern="1200" dirty="0" smtClean="0">
                <a:solidFill>
                  <a:schemeClr val="tx1"/>
                </a:solidFill>
                <a:effectLst/>
                <a:latin typeface="Arial" pitchFamily="34" charset="0"/>
                <a:ea typeface="+mn-ea"/>
                <a:cs typeface="+mn-cs"/>
              </a:rPr>
              <a:t>最后是数据资源观的形成，在现代企业中，</a:t>
            </a:r>
            <a:r>
              <a:rPr lang="zh-CN" altLang="zh-CN" sz="1200" b="1" kern="1200" dirty="0" smtClean="0">
                <a:solidFill>
                  <a:srgbClr val="FF0000"/>
                </a:solidFill>
                <a:effectLst/>
                <a:latin typeface="Arial" pitchFamily="34" charset="0"/>
                <a:ea typeface="+mn-ea"/>
                <a:cs typeface="+mn-cs"/>
              </a:rPr>
              <a:t>人们越来越认识到数据资源的可贵</a:t>
            </a:r>
            <a:r>
              <a:rPr lang="zh-CN" altLang="zh-CN" sz="1200" kern="1200" dirty="0" smtClean="0">
                <a:solidFill>
                  <a:schemeClr val="tx1"/>
                </a:solidFill>
                <a:effectLst/>
                <a:latin typeface="Arial" pitchFamily="34" charset="0"/>
                <a:ea typeface="+mn-ea"/>
                <a:cs typeface="+mn-cs"/>
              </a:rPr>
              <a:t>，这也催生了大数据时代的兴起。</a:t>
            </a:r>
          </a:p>
          <a:p>
            <a:r>
              <a:rPr lang="zh-CN" altLang="zh-CN" sz="1200" kern="1200" dirty="0" smtClean="0">
                <a:solidFill>
                  <a:schemeClr val="tx1"/>
                </a:solidFill>
                <a:effectLst/>
                <a:latin typeface="Arial" pitchFamily="34" charset="0"/>
                <a:ea typeface="+mn-ea"/>
                <a:cs typeface="+mn-cs"/>
              </a:rPr>
              <a:t>综上所述，人们使用</a:t>
            </a:r>
            <a:r>
              <a:rPr lang="en-US" altLang="zh-CN" sz="1200" kern="1200" dirty="0" smtClean="0">
                <a:solidFill>
                  <a:schemeClr val="tx1"/>
                </a:solidFill>
                <a:effectLst/>
                <a:latin typeface="Arial" pitchFamily="34" charset="0"/>
                <a:ea typeface="+mn-ea"/>
                <a:cs typeface="+mn-cs"/>
              </a:rPr>
              <a:t> IT </a:t>
            </a:r>
            <a:r>
              <a:rPr lang="zh-CN" altLang="zh-CN" sz="1200" kern="1200" dirty="0" smtClean="0">
                <a:solidFill>
                  <a:schemeClr val="tx1"/>
                </a:solidFill>
                <a:effectLst/>
                <a:latin typeface="Arial" pitchFamily="34" charset="0"/>
                <a:ea typeface="+mn-ea"/>
                <a:cs typeface="+mn-cs"/>
              </a:rPr>
              <a:t>资源的成本也在逐渐降低，汇聚、存储、组合数据再分析的能力超过以往任何时代。那是不是大数据就可以和海量数据完全画上等号呢？</a:t>
            </a: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7</a:t>
            </a:fld>
            <a:endParaRPr lang="en-US"/>
          </a:p>
        </p:txBody>
      </p:sp>
    </p:spTree>
    <p:extLst>
      <p:ext uri="{BB962C8B-B14F-4D97-AF65-F5344CB8AC3E}">
        <p14:creationId xmlns:p14="http://schemas.microsoft.com/office/powerpoint/2010/main" val="49361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dirty="0" smtClean="0"/>
              <a:t>对于大数据尚未有一个公认的定义，不同的定义基本是从大数据的特征出发，通过这些特征的阐述和归纳，试图给出其定义。</a:t>
            </a: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8</a:t>
            </a:fld>
            <a:endParaRPr lang="en-US"/>
          </a:p>
        </p:txBody>
      </p:sp>
    </p:spTree>
    <p:extLst>
      <p:ext uri="{BB962C8B-B14F-4D97-AF65-F5344CB8AC3E}">
        <p14:creationId xmlns:p14="http://schemas.microsoft.com/office/powerpoint/2010/main" val="385977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b="1" dirty="0" smtClean="0">
                <a:effectLst/>
              </a:rPr>
              <a:t>volume </a:t>
            </a:r>
            <a:r>
              <a:rPr lang="zh-CN" altLang="en-US" b="1" dirty="0" smtClean="0">
                <a:effectLst/>
              </a:rPr>
              <a:t>英</a:t>
            </a:r>
            <a:r>
              <a:rPr lang="en-US" altLang="zh-CN" b="1" dirty="0" smtClean="0">
                <a:effectLst/>
              </a:rPr>
              <a:t>['</a:t>
            </a:r>
            <a:r>
              <a:rPr lang="en-US" altLang="zh-CN" b="1" dirty="0" err="1" smtClean="0">
                <a:effectLst/>
              </a:rPr>
              <a:t>vɒljuːm</a:t>
            </a:r>
            <a:r>
              <a:rPr lang="en-US" altLang="zh-CN" b="1" dirty="0" smtClean="0">
                <a:effectLst/>
              </a:rPr>
              <a:t>   </a:t>
            </a:r>
            <a:r>
              <a:rPr lang="en-US" altLang="zh-CN" b="1" dirty="0" err="1" smtClean="0">
                <a:effectLst/>
              </a:rPr>
              <a:t>vilos</a:t>
            </a:r>
            <a:endParaRPr lang="en-US" altLang="zh-CN" b="1" dirty="0" smtClean="0">
              <a:effectLst/>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那怎样把握大数据的内涵，我想从三个角度来就可以了，这也被人们总结成为</a:t>
            </a:r>
            <a:r>
              <a:rPr lang="en-US" altLang="zh-CN" sz="1200" kern="1200" dirty="0" smtClean="0">
                <a:solidFill>
                  <a:schemeClr val="tx1"/>
                </a:solidFill>
                <a:effectLst/>
                <a:latin typeface="Arial" pitchFamily="34" charset="0"/>
                <a:ea typeface="+mn-ea"/>
                <a:cs typeface="+mn-cs"/>
              </a:rPr>
              <a:t>3V</a:t>
            </a:r>
            <a:r>
              <a:rPr lang="zh-CN" altLang="zh-CN" sz="1200" kern="1200" dirty="0" smtClean="0">
                <a:solidFill>
                  <a:schemeClr val="tx1"/>
                </a:solidFill>
                <a:effectLst/>
                <a:latin typeface="Arial" pitchFamily="34" charset="0"/>
                <a:ea typeface="+mn-ea"/>
                <a:cs typeface="+mn-cs"/>
              </a:rPr>
              <a:t>。</a:t>
            </a: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首先，是数据体积的巨大，从</a:t>
            </a:r>
            <a:r>
              <a:rPr lang="en-US" altLang="zh-CN" sz="1200" kern="1200" dirty="0" smtClean="0">
                <a:solidFill>
                  <a:schemeClr val="tx1"/>
                </a:solidFill>
                <a:effectLst/>
                <a:latin typeface="Arial" pitchFamily="34" charset="0"/>
                <a:ea typeface="+mn-ea"/>
                <a:cs typeface="+mn-cs"/>
              </a:rPr>
              <a:t>TB</a:t>
            </a:r>
            <a:r>
              <a:rPr lang="zh-CN" altLang="zh-CN" sz="1200" kern="1200" dirty="0" smtClean="0">
                <a:solidFill>
                  <a:schemeClr val="tx1"/>
                </a:solidFill>
                <a:effectLst/>
                <a:latin typeface="Arial" pitchFamily="34" charset="0"/>
                <a:ea typeface="+mn-ea"/>
                <a:cs typeface="+mn-cs"/>
              </a:rPr>
              <a:t>级别跃升到</a:t>
            </a:r>
            <a:r>
              <a:rPr lang="en-US" altLang="zh-CN" sz="1200" kern="1200" dirty="0" smtClean="0">
                <a:solidFill>
                  <a:schemeClr val="tx1"/>
                </a:solidFill>
                <a:effectLst/>
                <a:latin typeface="Arial" pitchFamily="34" charset="0"/>
                <a:ea typeface="+mn-ea"/>
                <a:cs typeface="+mn-cs"/>
              </a:rPr>
              <a:t>PB</a:t>
            </a:r>
            <a:r>
              <a:rPr lang="zh-CN" altLang="zh-CN" sz="1200" kern="1200" dirty="0" smtClean="0">
                <a:solidFill>
                  <a:schemeClr val="tx1"/>
                </a:solidFill>
                <a:effectLst/>
                <a:latin typeface="Arial" pitchFamily="34" charset="0"/>
                <a:ea typeface="+mn-ea"/>
                <a:cs typeface="+mn-cs"/>
              </a:rPr>
              <a:t>级别，到目前为止，人类生产的所有印刷材料的数量为</a:t>
            </a:r>
            <a:r>
              <a:rPr lang="en-US" altLang="zh-CN" sz="1200" kern="1200" dirty="0" smtClean="0">
                <a:solidFill>
                  <a:schemeClr val="tx1"/>
                </a:solidFill>
                <a:effectLst/>
                <a:latin typeface="Arial" pitchFamily="34" charset="0"/>
                <a:ea typeface="+mn-ea"/>
                <a:cs typeface="+mn-cs"/>
              </a:rPr>
              <a:t>200PB</a:t>
            </a:r>
            <a:r>
              <a:rPr lang="zh-CN" altLang="zh-CN" sz="1200" kern="1200" dirty="0" smtClean="0">
                <a:solidFill>
                  <a:schemeClr val="tx1"/>
                </a:solidFill>
                <a:effectLst/>
                <a:latin typeface="Arial" pitchFamily="34" charset="0"/>
                <a:ea typeface="+mn-ea"/>
                <a:cs typeface="+mn-cs"/>
              </a:rPr>
              <a:t>，而人类历史上说过的所有话的数量大约是</a:t>
            </a:r>
            <a:r>
              <a:rPr lang="en-US" altLang="zh-CN" sz="1200" kern="1200" dirty="0" smtClean="0">
                <a:solidFill>
                  <a:schemeClr val="tx1"/>
                </a:solidFill>
                <a:effectLst/>
                <a:latin typeface="Arial" pitchFamily="34" charset="0"/>
                <a:ea typeface="+mn-ea"/>
                <a:cs typeface="+mn-cs"/>
              </a:rPr>
              <a:t>5EB</a:t>
            </a:r>
            <a:r>
              <a:rPr lang="zh-CN" altLang="zh-CN" sz="1200" kern="1200" dirty="0" smtClean="0">
                <a:solidFill>
                  <a:schemeClr val="tx1"/>
                </a:solidFill>
                <a:effectLst/>
                <a:latin typeface="Arial" pitchFamily="34" charset="0"/>
                <a:ea typeface="+mn-ea"/>
                <a:cs typeface="+mn-cs"/>
              </a:rPr>
              <a:t>。</a:t>
            </a:r>
            <a:r>
              <a:rPr lang="en-US" altLang="zh-CN" sz="1200" kern="1200" dirty="0" smtClean="0">
                <a:solidFill>
                  <a:schemeClr val="tx1"/>
                </a:solidFill>
                <a:effectLst/>
                <a:latin typeface="Arial" pitchFamily="34" charset="0"/>
                <a:ea typeface="+mn-ea"/>
                <a:cs typeface="+mn-cs"/>
              </a:rPr>
              <a:t>PB</a:t>
            </a:r>
            <a:r>
              <a:rPr lang="zh-CN" altLang="en-US" sz="1200" kern="1200" dirty="0" smtClean="0">
                <a:solidFill>
                  <a:schemeClr val="tx1"/>
                </a:solidFill>
                <a:effectLst/>
                <a:latin typeface="Arial" pitchFamily="34" charset="0"/>
                <a:ea typeface="+mn-ea"/>
                <a:cs typeface="+mn-cs"/>
              </a:rPr>
              <a:t>是临界点</a:t>
            </a: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第二，数据种类繁多，数据分成结构化的数据和非结构化的数据，如今的数据类型早已不是单一的结构化形式，音频、视频、图片、地理信息等等多类型的数据对数据处理提出了更高的要求。</a:t>
            </a:r>
            <a:r>
              <a:rPr lang="zh-CN" altLang="en-US" sz="1200" kern="1200" dirty="0" smtClean="0">
                <a:solidFill>
                  <a:schemeClr val="tx1"/>
                </a:solidFill>
                <a:effectLst/>
                <a:latin typeface="Arial" pitchFamily="34" charset="0"/>
                <a:ea typeface="+mn-ea"/>
                <a:cs typeface="+mn-cs"/>
              </a:rPr>
              <a:t>企业内部的经营交易信息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物联网世界中商品</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物流信息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互联网世界中人与人交互信息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位置信息等是大数据的主要来源</a:t>
            </a:r>
            <a:r>
              <a:rPr lang="en-US" altLang="zh-CN" sz="1200" kern="1200" dirty="0" smtClean="0">
                <a:solidFill>
                  <a:schemeClr val="tx1"/>
                </a:solidFill>
                <a:effectLst/>
                <a:latin typeface="Arial" pitchFamily="34" charset="0"/>
                <a:ea typeface="+mn-ea"/>
                <a:cs typeface="+mn-cs"/>
              </a:rPr>
              <a:t>. </a:t>
            </a:r>
            <a:r>
              <a:rPr lang="zh-CN" altLang="en-US" sz="1200" kern="1200" dirty="0" smtClean="0">
                <a:solidFill>
                  <a:schemeClr val="tx1"/>
                </a:solidFill>
                <a:effectLst/>
                <a:latin typeface="Arial" pitchFamily="34" charset="0"/>
                <a:ea typeface="+mn-ea"/>
                <a:cs typeface="+mn-cs"/>
              </a:rPr>
              <a:t>能够在不同的数据类型中</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进行交叉分析的技术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是大数据的核心技术之一</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语义分析技术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图文转换技术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模式识别技术</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地理信息技术等</a:t>
            </a:r>
            <a:r>
              <a:rPr lang="en-US" altLang="zh-CN" sz="1200" kern="1200" dirty="0" smtClean="0">
                <a:solidFill>
                  <a:schemeClr val="tx1"/>
                </a:solidFill>
                <a:effectLst/>
                <a:latin typeface="Arial" pitchFamily="34" charset="0"/>
                <a:ea typeface="+mn-ea"/>
                <a:cs typeface="+mn-cs"/>
              </a:rPr>
              <a:t>,</a:t>
            </a:r>
            <a:r>
              <a:rPr lang="zh-CN" altLang="en-US" sz="1200" kern="1200" dirty="0" smtClean="0">
                <a:solidFill>
                  <a:schemeClr val="tx1"/>
                </a:solidFill>
                <a:effectLst/>
                <a:latin typeface="Arial" pitchFamily="34" charset="0"/>
                <a:ea typeface="+mn-ea"/>
                <a:cs typeface="+mn-cs"/>
              </a:rPr>
              <a:t>都会在大数据分析时获得应用</a:t>
            </a:r>
            <a:r>
              <a:rPr lang="en-US" altLang="zh-CN" sz="1200" kern="1200" dirty="0" smtClean="0">
                <a:solidFill>
                  <a:schemeClr val="tx1"/>
                </a:solidFill>
                <a:effectLst/>
                <a:latin typeface="Arial" pitchFamily="34" charset="0"/>
                <a:ea typeface="+mn-ea"/>
                <a:cs typeface="+mn-cs"/>
              </a:rPr>
              <a:t>.</a:t>
            </a: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Arial"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itchFamily="34" charset="0"/>
                <a:ea typeface="+mn-ea"/>
                <a:cs typeface="+mn-cs"/>
              </a:rPr>
              <a:t>第三个就是处理速率要快，这也是大数据区分于传统数据挖掘最显著的特征，在如此海量的数据面前，处理数据的效率就是企业的生命。</a:t>
            </a:r>
            <a:r>
              <a:rPr lang="en-US" altLang="zh-TW" sz="1200" dirty="0" smtClean="0"/>
              <a:t>1s </a:t>
            </a:r>
            <a:r>
              <a:rPr lang="zh-CN" altLang="en-US" sz="1200" dirty="0" smtClean="0">
                <a:ea typeface="宋体" pitchFamily="2" charset="-122"/>
              </a:rPr>
              <a:t>是临界点</a:t>
            </a:r>
            <a:r>
              <a:rPr lang="zh-CN" altLang="en-US" sz="1200" b="1" dirty="0" smtClean="0">
                <a:solidFill>
                  <a:srgbClr val="FF0000"/>
                </a:solidFill>
                <a:ea typeface="宋体" pitchFamily="2" charset="-122"/>
              </a:rPr>
              <a:t>实时处理的要求</a:t>
            </a:r>
            <a:r>
              <a:rPr lang="en-US" altLang="zh-CN" sz="1200" b="1" dirty="0" smtClean="0">
                <a:solidFill>
                  <a:srgbClr val="FF0000"/>
                </a:solidFill>
                <a:ea typeface="宋体" pitchFamily="2" charset="-122"/>
              </a:rPr>
              <a:t>,</a:t>
            </a:r>
            <a:r>
              <a:rPr lang="zh-CN" altLang="en-US" sz="1200" b="1" dirty="0" smtClean="0">
                <a:solidFill>
                  <a:srgbClr val="FF0000"/>
                </a:solidFill>
                <a:ea typeface="宋体" pitchFamily="2" charset="-122"/>
              </a:rPr>
              <a:t>是区别大数据引用和传统数据仓库技术</a:t>
            </a:r>
            <a:r>
              <a:rPr lang="en-US" altLang="zh-CN" sz="1200" b="1" dirty="0" smtClean="0">
                <a:solidFill>
                  <a:srgbClr val="FF0000"/>
                </a:solidFill>
                <a:ea typeface="宋体" pitchFamily="2" charset="-122"/>
              </a:rPr>
              <a:t>,BI</a:t>
            </a:r>
            <a:r>
              <a:rPr lang="zh-CN" altLang="en-US" sz="1200" b="1" dirty="0" smtClean="0">
                <a:solidFill>
                  <a:srgbClr val="FF0000"/>
                </a:solidFill>
                <a:ea typeface="宋体" pitchFamily="2" charset="-122"/>
              </a:rPr>
              <a:t>技术的关键差别之一</a:t>
            </a:r>
            <a:r>
              <a:rPr lang="en-US" altLang="zh-CN" sz="1200" dirty="0" smtClean="0">
                <a:ea typeface="宋体" pitchFamily="2" charset="-122"/>
              </a:rPr>
              <a:t>.</a:t>
            </a: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ea typeface="宋体" pitchFamily="2" charset="-122"/>
              </a:rPr>
              <a:t>第四个价值性 </a:t>
            </a:r>
            <a:r>
              <a:rPr kumimoji="0" lang="zh-CN" altLang="en-US" dirty="0" smtClean="0">
                <a:solidFill>
                  <a:prstClr val="black"/>
                </a:solidFill>
                <a:ea typeface="宋体" pitchFamily="2" charset="-122"/>
              </a:rPr>
              <a:t>挖掘大数据的价值类似沙里淘金</a:t>
            </a:r>
            <a:r>
              <a:rPr kumimoji="0" lang="en-US" altLang="zh-CN" dirty="0" smtClean="0">
                <a:solidFill>
                  <a:prstClr val="black"/>
                </a:solidFill>
                <a:ea typeface="宋体" pitchFamily="2" charset="-122"/>
              </a:rPr>
              <a:t>,</a:t>
            </a:r>
            <a:r>
              <a:rPr kumimoji="0" lang="zh-CN" altLang="en-US" dirty="0" smtClean="0">
                <a:solidFill>
                  <a:prstClr val="black"/>
                </a:solidFill>
                <a:ea typeface="宋体" pitchFamily="2" charset="-122"/>
              </a:rPr>
              <a:t>从海量数据中挖掘稀疏但珍贵的信息</a:t>
            </a:r>
            <a:r>
              <a:rPr kumimoji="0" lang="en-US" altLang="zh-CN" dirty="0" smtClean="0">
                <a:solidFill>
                  <a:prstClr val="black"/>
                </a:solidFill>
                <a:ea typeface="宋体" pitchFamily="2" charset="-122"/>
              </a:rPr>
              <a:t>.</a:t>
            </a:r>
            <a:r>
              <a:rPr kumimoji="0" lang="zh-CN" altLang="en-US" b="1" dirty="0" smtClean="0">
                <a:solidFill>
                  <a:srgbClr val="FF0000"/>
                </a:solidFill>
                <a:ea typeface="宋体" pitchFamily="2" charset="-122"/>
              </a:rPr>
              <a:t>价值密度低</a:t>
            </a:r>
            <a:r>
              <a:rPr kumimoji="0" lang="en-US" altLang="zh-CN" b="1" dirty="0" smtClean="0">
                <a:solidFill>
                  <a:srgbClr val="FF0000"/>
                </a:solidFill>
                <a:ea typeface="宋体" pitchFamily="2" charset="-122"/>
              </a:rPr>
              <a:t>,</a:t>
            </a:r>
            <a:r>
              <a:rPr kumimoji="0" lang="zh-CN" altLang="en-US" b="1" dirty="0" smtClean="0">
                <a:solidFill>
                  <a:srgbClr val="FF0000"/>
                </a:solidFill>
                <a:ea typeface="宋体" pitchFamily="2" charset="-122"/>
              </a:rPr>
              <a:t>是大数据的一个典型特征</a:t>
            </a:r>
            <a:r>
              <a:rPr kumimoji="0" lang="en-US" altLang="zh-CN" dirty="0" smtClean="0">
                <a:solidFill>
                  <a:prstClr val="black"/>
                </a:solidFill>
                <a:ea typeface="宋体" pitchFamily="2" charset="-122"/>
              </a:rPr>
              <a:t>.</a:t>
            </a:r>
          </a:p>
          <a:p>
            <a:pPr marL="0" marR="0" indent="0" algn="l" defTabSz="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Arial" pitchFamily="34" charset="0"/>
              <a:ea typeface="+mn-ea"/>
              <a:cs typeface="+mn-cs"/>
            </a:endParaRPr>
          </a:p>
          <a:p>
            <a:endParaRPr lang="zh-CN" altLang="en-US" dirty="0"/>
          </a:p>
        </p:txBody>
      </p:sp>
      <p:sp>
        <p:nvSpPr>
          <p:cNvPr id="4" name="日期占位符 3"/>
          <p:cNvSpPr>
            <a:spLocks noGrp="1"/>
          </p:cNvSpPr>
          <p:nvPr>
            <p:ph type="dt" idx="10"/>
          </p:nvPr>
        </p:nvSpPr>
        <p:spPr/>
        <p:txBody>
          <a:bodyPr/>
          <a:lstStyle/>
          <a:p>
            <a:pPr>
              <a:defRPr/>
            </a:pPr>
            <a:fld id="{F44921D0-C71E-4EE5-BA4A-8D99406B80EF}" type="datetime1">
              <a:rPr lang="en-US" smtClean="0"/>
              <a:pPr>
                <a:defRPr/>
              </a:pPr>
              <a:t>5/24/2013</a:t>
            </a:fld>
            <a:endParaRPr lang="en-US"/>
          </a:p>
        </p:txBody>
      </p:sp>
      <p:sp>
        <p:nvSpPr>
          <p:cNvPr id="5" name="灯片编号占位符 4"/>
          <p:cNvSpPr>
            <a:spLocks noGrp="1"/>
          </p:cNvSpPr>
          <p:nvPr>
            <p:ph type="sldNum" sz="quarter" idx="11"/>
          </p:nvPr>
        </p:nvSpPr>
        <p:spPr/>
        <p:txBody>
          <a:bodyPr/>
          <a:lstStyle/>
          <a:p>
            <a:pPr>
              <a:defRPr/>
            </a:pPr>
            <a:fld id="{E96601E9-4197-4A6F-87EB-65DFEE770A10}" type="slidenum">
              <a:rPr lang="en-US" smtClean="0"/>
              <a:pPr>
                <a:defRPr/>
              </a:pPr>
              <a:t>9</a:t>
            </a:fld>
            <a:endParaRPr lang="en-US"/>
          </a:p>
        </p:txBody>
      </p:sp>
    </p:spTree>
    <p:extLst>
      <p:ext uri="{BB962C8B-B14F-4D97-AF65-F5344CB8AC3E}">
        <p14:creationId xmlns:p14="http://schemas.microsoft.com/office/powerpoint/2010/main" val="249209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2636B2D-5248-410B-8E5E-EC4F1055FF3C}" type="datetime1">
              <a:rPr lang="zh-CN" altLang="en-US"/>
              <a:pPr>
                <a:defRPr/>
              </a:pPr>
              <a:t>2013/5/24</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3D5DEE02-FF84-4FCE-B29D-25DF194ACF0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9221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2E579DA-D938-43CB-9D2B-0FA9862AF4E1}" type="datetime1">
              <a:rPr lang="zh-CN" altLang="en-US"/>
              <a:pPr>
                <a:defRPr/>
              </a:pPr>
              <a:t>2013/5/24</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A0ECB5F6-B96F-41BB-93EF-CD2D64B9112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7121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CBD5948-3DDD-4A96-80B6-70D04E629678}" type="datetime1">
              <a:rPr lang="zh-CN" altLang="en-US"/>
              <a:pPr>
                <a:defRPr/>
              </a:pPr>
              <a:t>2013/5/24</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9A0358AD-30AC-483A-AB01-702F023C408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339534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678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90775"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F358001-AB0A-457A-BA97-6D8D3E0F803D}" type="datetime1">
              <a:rPr lang="zh-CN" altLang="en-US"/>
              <a:pPr>
                <a:defRPr/>
              </a:pPr>
              <a:t>2013/5/24</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7C24985C-20F0-4998-8082-D6A120EDAE2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05499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0ED73D5-57F6-436C-8569-1246B0370637}" type="datetime1">
              <a:rPr lang="zh-CN" altLang="en-US"/>
              <a:pPr>
                <a:defRPr/>
              </a:pPr>
              <a:t>2013/5/24</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789E1A28-609C-4E4D-BF56-9200BA52DC4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0742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75"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12B1DA4-95DC-448E-B601-351669E382CC}" type="datetime1">
              <a:rPr lang="zh-CN" altLang="en-US"/>
              <a:pPr>
                <a:defRPr/>
              </a:pPr>
              <a:t>2013/5/24</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347C88A1-4C97-4A7B-8C14-4F13A01CA40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9509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F6B6FEF1-B077-44A4-AD69-FDFC66724FC5}"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90EA0FE-7683-45E6-8708-FC7D7BCFAA32}" type="slidenum">
              <a:rPr lang="zh-TW" altLang="en-US"/>
              <a:pPr/>
              <a:t>‹#›</a:t>
            </a:fld>
            <a:endParaRPr lang="zh-TW" altLang="en-US"/>
          </a:p>
        </p:txBody>
      </p:sp>
    </p:spTree>
    <p:extLst>
      <p:ext uri="{BB962C8B-B14F-4D97-AF65-F5344CB8AC3E}">
        <p14:creationId xmlns:p14="http://schemas.microsoft.com/office/powerpoint/2010/main" val="3682797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757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7AFFA4C-F9C3-4BED-9FA1-994D2A3B84E8}"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438402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14E80BC-5456-4037-BE03-6170723F2B22}"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01275473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634AADF7-35B9-4B30-A51F-CA2C16BCFB4C}"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3769123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17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EE5CEF29-A717-4C14-8C74-FE9CFB7A600E}"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67447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299" y="334963"/>
            <a:ext cx="7044419"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6564657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3A055BB4-1F04-4E11-9EE4-61550C8260D7}"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1989742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E89145DD-ECD0-4CDD-957D-C0C0A40DAFFD}"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43899078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9FEC040-97A3-4131-9CD4-CADAD3F0D6E6}"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401076111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5CFD1F93-5B48-460C-8E31-17A1E3F9B0EB}"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3973689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678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43BCC32C-4F8F-41C7-9B09-26FDBFC59B52}"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1883103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243941E-D747-4902-9C14-10DDA60E9F1B}"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321277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75"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3A115CBD-382A-4F80-9822-41036E285014}"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947520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5975"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4" name="页脚占位符 3"/>
          <p:cNvSpPr>
            <a:spLocks noGrp="1"/>
          </p:cNvSpPr>
          <p:nvPr>
            <p:ph type="ftr" sz="quarter" idx="11"/>
          </p:nvPr>
        </p:nvSpPr>
        <p:spPr>
          <a:xfrm>
            <a:off x="4167188" y="6356350"/>
            <a:ext cx="3862387"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740775" y="6356350"/>
            <a:ext cx="2844800" cy="365125"/>
          </a:xfrm>
        </p:spPr>
        <p:txBody>
          <a:bodyPr/>
          <a:lstStyle>
            <a:lvl1pPr>
              <a:defRPr/>
            </a:lvl1pPr>
          </a:lstStyle>
          <a:p>
            <a:fld id="{5BA6DDAD-6BD3-4CD1-A8BF-D56D6F95DB8C}"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8606423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638" y="2130428"/>
            <a:ext cx="10365899"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fld id="{780F12D8-F6E0-4D54-858F-0A7FEBA0B201}"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CA4C17C-AEDF-43EB-A9B9-64B09D8B5242}" type="slidenum">
              <a:rPr lang="zh-TW" altLang="en-US"/>
              <a:pPr/>
              <a:t>‹#›</a:t>
            </a:fld>
            <a:endParaRPr lang="zh-TW" altLang="en-US"/>
          </a:p>
        </p:txBody>
      </p:sp>
    </p:spTree>
    <p:extLst>
      <p:ext uri="{BB962C8B-B14F-4D97-AF65-F5344CB8AC3E}">
        <p14:creationId xmlns:p14="http://schemas.microsoft.com/office/powerpoint/2010/main" val="2829192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F6B6FEF1-B077-44A4-AD69-FDFC66724FC5}"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90EA0FE-7683-45E6-8708-FC7D7BCFAA32}" type="slidenum">
              <a:rPr lang="zh-TW" altLang="en-US"/>
              <a:pPr/>
              <a:t>‹#›</a:t>
            </a:fld>
            <a:endParaRPr lang="zh-TW" altLang="en-US"/>
          </a:p>
        </p:txBody>
      </p:sp>
    </p:spTree>
    <p:extLst>
      <p:ext uri="{BB962C8B-B14F-4D97-AF65-F5344CB8AC3E}">
        <p14:creationId xmlns:p14="http://schemas.microsoft.com/office/powerpoint/2010/main" val="23042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1299" y="333375"/>
            <a:ext cx="7332451"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84444489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336" y="4406903"/>
            <a:ext cx="10365899"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336"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E1C38DD2-ECBB-4C02-81FD-92CD32E0934F}"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D0A0942-846B-456B-9117-A63D0A0C3613}" type="slidenum">
              <a:rPr lang="zh-TW" altLang="en-US"/>
              <a:pPr/>
              <a:t>‹#›</a:t>
            </a:fld>
            <a:endParaRPr lang="zh-TW" altLang="en-US"/>
          </a:p>
        </p:txBody>
      </p:sp>
    </p:spTree>
    <p:extLst>
      <p:ext uri="{BB962C8B-B14F-4D97-AF65-F5344CB8AC3E}">
        <p14:creationId xmlns:p14="http://schemas.microsoft.com/office/powerpoint/2010/main" val="3664758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759" y="1600203"/>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9214" y="1600203"/>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fld id="{F8B62A82-251D-44BC-BE33-7C591A6C8614}" type="datetimeFigureOut">
              <a:rPr lang="zh-TW" altLang="en-US"/>
              <a:pPr/>
              <a:t>2013/5/24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42904206-E4BA-40D9-AC07-FDC1DFD35529}" type="slidenum">
              <a:rPr lang="zh-TW" altLang="en-US"/>
              <a:pPr/>
              <a:t>‹#›</a:t>
            </a:fld>
            <a:endParaRPr lang="zh-TW" altLang="en-US"/>
          </a:p>
        </p:txBody>
      </p:sp>
    </p:spTree>
    <p:extLst>
      <p:ext uri="{BB962C8B-B14F-4D97-AF65-F5344CB8AC3E}">
        <p14:creationId xmlns:p14="http://schemas.microsoft.com/office/powerpoint/2010/main" val="1460371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4981"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4981"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fld id="{12623BFE-7245-4602-B3E7-B8FC59B184C6}" type="datetimeFigureOut">
              <a:rPr lang="zh-TW" altLang="en-US"/>
              <a:pPr/>
              <a:t>2013/5/24</a:t>
            </a:fld>
            <a:endParaRPr lang="zh-TW" altLang="en-US"/>
          </a:p>
        </p:txBody>
      </p:sp>
      <p:sp>
        <p:nvSpPr>
          <p:cNvPr id="8" name="頁尾版面配置區 4"/>
          <p:cNvSpPr>
            <a:spLocks noGrp="1"/>
          </p:cNvSpPr>
          <p:nvPr>
            <p:ph type="ftr" sz="quarter" idx="11"/>
          </p:nvPr>
        </p:nvSpPr>
        <p:spPr/>
        <p:txBody>
          <a:bodyPr/>
          <a:lstStyle>
            <a:lvl1pPr>
              <a:defRPr/>
            </a:lvl1pPr>
          </a:lstStyle>
          <a:p>
            <a:endParaRPr lang="zh-TW" altLang="en-US"/>
          </a:p>
        </p:txBody>
      </p:sp>
      <p:sp>
        <p:nvSpPr>
          <p:cNvPr id="9" name="投影片編號版面配置區 5"/>
          <p:cNvSpPr>
            <a:spLocks noGrp="1"/>
          </p:cNvSpPr>
          <p:nvPr>
            <p:ph type="sldNum" sz="quarter" idx="12"/>
          </p:nvPr>
        </p:nvSpPr>
        <p:spPr/>
        <p:txBody>
          <a:bodyPr/>
          <a:lstStyle>
            <a:lvl1pPr>
              <a:defRPr/>
            </a:lvl1pPr>
          </a:lstStyle>
          <a:p>
            <a:fld id="{AE3CB972-47F7-425A-9647-5E58C4C24684}" type="slidenum">
              <a:rPr lang="zh-TW" altLang="en-US"/>
              <a:pPr/>
              <a:t>‹#›</a:t>
            </a:fld>
            <a:endParaRPr lang="zh-TW" altLang="en-US"/>
          </a:p>
        </p:txBody>
      </p:sp>
    </p:spTree>
    <p:extLst>
      <p:ext uri="{BB962C8B-B14F-4D97-AF65-F5344CB8AC3E}">
        <p14:creationId xmlns:p14="http://schemas.microsoft.com/office/powerpoint/2010/main" val="992995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fld id="{5A17BA62-CEDA-48B6-AD77-6E66E1EF8101}" type="datetimeFigureOut">
              <a:rPr lang="zh-TW" altLang="en-US"/>
              <a:pPr/>
              <a:t>2013/5/24</a:t>
            </a:fld>
            <a:endParaRPr lang="zh-TW" altLang="en-US"/>
          </a:p>
        </p:txBody>
      </p:sp>
      <p:sp>
        <p:nvSpPr>
          <p:cNvPr id="4" name="頁尾版面配置區 4"/>
          <p:cNvSpPr>
            <a:spLocks noGrp="1"/>
          </p:cNvSpPr>
          <p:nvPr>
            <p:ph type="ftr" sz="quarter" idx="11"/>
          </p:nvPr>
        </p:nvSpPr>
        <p:spPr/>
        <p:txBody>
          <a:bodyPr/>
          <a:lstStyle>
            <a:lvl1pPr>
              <a:defRPr/>
            </a:lvl1pPr>
          </a:lstStyle>
          <a:p>
            <a:endParaRPr lang="zh-TW" altLang="en-US"/>
          </a:p>
        </p:txBody>
      </p:sp>
      <p:sp>
        <p:nvSpPr>
          <p:cNvPr id="5" name="投影片編號版面配置區 5"/>
          <p:cNvSpPr>
            <a:spLocks noGrp="1"/>
          </p:cNvSpPr>
          <p:nvPr>
            <p:ph type="sldNum" sz="quarter" idx="12"/>
          </p:nvPr>
        </p:nvSpPr>
        <p:spPr/>
        <p:txBody>
          <a:bodyPr/>
          <a:lstStyle>
            <a:lvl1pPr>
              <a:defRPr/>
            </a:lvl1pPr>
          </a:lstStyle>
          <a:p>
            <a:fld id="{49EDAC5B-6A3F-4827-8838-198B0BE8996F}" type="slidenum">
              <a:rPr lang="zh-TW" altLang="en-US"/>
              <a:pPr/>
              <a:t>‹#›</a:t>
            </a:fld>
            <a:endParaRPr lang="zh-TW" altLang="en-US"/>
          </a:p>
        </p:txBody>
      </p:sp>
    </p:spTree>
    <p:extLst>
      <p:ext uri="{BB962C8B-B14F-4D97-AF65-F5344CB8AC3E}">
        <p14:creationId xmlns:p14="http://schemas.microsoft.com/office/powerpoint/2010/main" val="2002683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57E86F57-DE63-48F2-B69A-3E5B7659772E}" type="datetimeFigureOut">
              <a:rPr lang="zh-TW" altLang="en-US"/>
              <a:pPr/>
              <a:t>2013/5/24</a:t>
            </a:fld>
            <a:endParaRPr lang="zh-TW" altLang="en-US"/>
          </a:p>
        </p:txBody>
      </p:sp>
      <p:sp>
        <p:nvSpPr>
          <p:cNvPr id="3" name="頁尾版面配置區 4"/>
          <p:cNvSpPr>
            <a:spLocks noGrp="1"/>
          </p:cNvSpPr>
          <p:nvPr>
            <p:ph type="ftr" sz="quarter" idx="11"/>
          </p:nvPr>
        </p:nvSpPr>
        <p:spPr/>
        <p:txBody>
          <a:bodyPr/>
          <a:lstStyle>
            <a:lvl1pPr>
              <a:defRPr/>
            </a:lvl1pPr>
          </a:lstStyle>
          <a:p>
            <a:endParaRPr lang="zh-TW" altLang="en-US"/>
          </a:p>
        </p:txBody>
      </p:sp>
      <p:sp>
        <p:nvSpPr>
          <p:cNvPr id="4" name="投影片編號版面配置區 5"/>
          <p:cNvSpPr>
            <a:spLocks noGrp="1"/>
          </p:cNvSpPr>
          <p:nvPr>
            <p:ph type="sldNum" sz="quarter" idx="12"/>
          </p:nvPr>
        </p:nvSpPr>
        <p:spPr/>
        <p:txBody>
          <a:bodyPr/>
          <a:lstStyle>
            <a:lvl1pPr>
              <a:defRPr/>
            </a:lvl1pPr>
          </a:lstStyle>
          <a:p>
            <a:fld id="{78BA7CB5-E4EA-493D-A340-982B2C9C23F3}" type="slidenum">
              <a:rPr lang="zh-TW" altLang="en-US"/>
              <a:pPr/>
              <a:t>‹#›</a:t>
            </a:fld>
            <a:endParaRPr lang="zh-TW" altLang="en-US"/>
          </a:p>
        </p:txBody>
      </p:sp>
    </p:spTree>
    <p:extLst>
      <p:ext uri="{BB962C8B-B14F-4D97-AF65-F5344CB8AC3E}">
        <p14:creationId xmlns:p14="http://schemas.microsoft.com/office/powerpoint/2010/main" val="27541831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761" y="273050"/>
            <a:ext cx="4012129"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7974" y="273053"/>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761" y="1435103"/>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F42335D3-E2BC-45EC-A85E-1A58783EA582}" type="datetimeFigureOut">
              <a:rPr lang="zh-TW" altLang="en-US"/>
              <a:pPr/>
              <a:t>2013/5/24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19129752-C3D4-4929-841C-9858EDAA74A5}" type="slidenum">
              <a:rPr lang="zh-TW" altLang="en-US"/>
              <a:pPr/>
              <a:t>‹#›</a:t>
            </a:fld>
            <a:endParaRPr lang="zh-TW" altLang="en-US"/>
          </a:p>
        </p:txBody>
      </p:sp>
    </p:spTree>
    <p:extLst>
      <p:ext uri="{BB962C8B-B14F-4D97-AF65-F5344CB8AC3E}">
        <p14:creationId xmlns:p14="http://schemas.microsoft.com/office/powerpoint/2010/main" val="1903025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90341" y="4800600"/>
            <a:ext cx="7317105"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90341" y="612775"/>
            <a:ext cx="731710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90341"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2A399F1B-DD30-4ED0-BB53-C39965BE9C4B}" type="datetimeFigureOut">
              <a:rPr lang="zh-TW" altLang="en-US"/>
              <a:pPr/>
              <a:t>2013/5/24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908570F1-70E3-4212-9574-095486EC9172}" type="slidenum">
              <a:rPr lang="zh-TW" altLang="en-US"/>
              <a:pPr/>
              <a:t>‹#›</a:t>
            </a:fld>
            <a:endParaRPr lang="zh-TW" altLang="en-US"/>
          </a:p>
        </p:txBody>
      </p:sp>
    </p:spTree>
    <p:extLst>
      <p:ext uri="{BB962C8B-B14F-4D97-AF65-F5344CB8AC3E}">
        <p14:creationId xmlns:p14="http://schemas.microsoft.com/office/powerpoint/2010/main" val="4286473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130569EF-8DD4-4196-AD08-9BC5A3F359A4}"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1F646992-BA19-49A6-917E-51D4BCF23E74}" type="slidenum">
              <a:rPr lang="zh-TW" altLang="en-US"/>
              <a:pPr/>
              <a:t>‹#›</a:t>
            </a:fld>
            <a:endParaRPr lang="zh-TW" altLang="en-US"/>
          </a:p>
        </p:txBody>
      </p:sp>
    </p:spTree>
    <p:extLst>
      <p:ext uri="{BB962C8B-B14F-4D97-AF65-F5344CB8AC3E}">
        <p14:creationId xmlns:p14="http://schemas.microsoft.com/office/powerpoint/2010/main" val="26860501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41502" y="274641"/>
            <a:ext cx="2743914"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759" y="274641"/>
            <a:ext cx="802849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97013372-8E45-4F2E-853B-0F91AC615865}" type="datetimeFigureOut">
              <a:rPr lang="zh-TW" altLang="en-US"/>
              <a:pPr/>
              <a:t>2013/5/24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D05A222-9D6C-46F0-A9BB-1A6520CAC65E}" type="slidenum">
              <a:rPr lang="zh-TW" altLang="en-US"/>
              <a:pPr/>
              <a:t>‹#›</a:t>
            </a:fld>
            <a:endParaRPr lang="zh-TW" altLang="en-US"/>
          </a:p>
        </p:txBody>
      </p:sp>
    </p:spTree>
    <p:extLst>
      <p:ext uri="{BB962C8B-B14F-4D97-AF65-F5344CB8AC3E}">
        <p14:creationId xmlns:p14="http://schemas.microsoft.com/office/powerpoint/2010/main" val="4156929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5975"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p:spPr>
        <p:txBody>
          <a:bodyPr/>
          <a:lstStyle>
            <a:lvl1pPr>
              <a:defRPr/>
            </a:lvl1pPr>
          </a:lstStyle>
          <a:p>
            <a:fld id="{B5AA9735-300F-4A90-83BD-67B52765E33A}" type="datetime1">
              <a:rPr lang="zh-CN" altLang="en-US"/>
              <a:pPr/>
              <a:t>2013/5/24</a:t>
            </a:fld>
            <a:endParaRPr lang="zh-CN" altLang="en-US" sz="1800">
              <a:solidFill>
                <a:srgbClr val="000000"/>
              </a:solidFill>
            </a:endParaRPr>
          </a:p>
        </p:txBody>
      </p:sp>
      <p:sp>
        <p:nvSpPr>
          <p:cNvPr id="4" name="页脚占位符 3"/>
          <p:cNvSpPr>
            <a:spLocks noGrp="1"/>
          </p:cNvSpPr>
          <p:nvPr>
            <p:ph type="ftr" sz="quarter" idx="11"/>
          </p:nvPr>
        </p:nvSpPr>
        <p:spPr>
          <a:xfrm>
            <a:off x="4167188" y="6356350"/>
            <a:ext cx="3862387"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740775" y="6356350"/>
            <a:ext cx="2844800" cy="365125"/>
          </a:xfrm>
        </p:spPr>
        <p:txBody>
          <a:bodyPr/>
          <a:lstStyle>
            <a:lvl1pPr>
              <a:defRPr/>
            </a:lvl1pPr>
          </a:lstStyle>
          <a:p>
            <a:fld id="{5BA6DDAD-6BD3-4CD1-A8BF-D56D6F95DB8C}"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30778408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299" y="333375"/>
            <a:ext cx="76564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99611658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299" y="333375"/>
            <a:ext cx="76564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77831803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1299" y="333375"/>
            <a:ext cx="7332451"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5352975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5163" y="260350"/>
            <a:ext cx="115300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299" y="333375"/>
            <a:ext cx="7332451"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609600" y="274638"/>
            <a:ext cx="6168597" cy="851712"/>
          </a:xfrm>
        </p:spPr>
        <p:txBody>
          <a:bodyPr/>
          <a:lstStyle>
            <a:lvl1pPr algn="l">
              <a:defRPr sz="280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24" name="内容占位符 23"/>
          <p:cNvSpPr>
            <a:spLocks noGrp="1"/>
          </p:cNvSpPr>
          <p:nvPr>
            <p:ph sz="quarter" idx="10"/>
          </p:nvPr>
        </p:nvSpPr>
        <p:spPr>
          <a:xfrm>
            <a:off x="665163" y="1436688"/>
            <a:ext cx="10858500" cy="4702175"/>
          </a:xfrm>
        </p:spPr>
        <p:txBody>
          <a:bodyPr/>
          <a:lstStyle>
            <a:lvl1pPr marL="0" indent="457200">
              <a:buFontTx/>
              <a:buNone/>
              <a:defRPr sz="2400">
                <a:latin typeface="黑体" pitchFamily="49" charset="-122"/>
                <a:ea typeface="黑体" pitchFamily="49"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4833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DEA8E38-3F74-43CE-B03F-F0CE713D1AF8}" type="datetime1">
              <a:rPr lang="zh-CN" altLang="en-US"/>
              <a:pPr>
                <a:defRPr/>
              </a:pPr>
              <a:t>2013/5/24</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DBC50EAD-8454-454D-9738-620D0444886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02335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17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80FFC9DE-31E6-4431-8A2B-150BAB3F7D4E}" type="datetime1">
              <a:rPr lang="zh-CN" altLang="en-US"/>
              <a:pPr>
                <a:defRPr/>
              </a:pPr>
              <a:t>2013/5/24</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86274E57-90BE-48BA-96F3-887923FDB61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7200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D2E44A15-FF80-4547-B801-5452C56C5BA7}" type="datetime1">
              <a:rPr lang="zh-CN" altLang="en-US"/>
              <a:pPr>
                <a:defRPr/>
              </a:pPr>
              <a:t>2013/5/24</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5301091D-C6B9-438B-8C73-EB0721650A2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6140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5FD17A33-3935-4AC2-BA4F-211C9ED12782}" type="datetime1">
              <a:rPr lang="zh-CN" altLang="en-US"/>
              <a:pPr>
                <a:defRPr/>
              </a:pPr>
              <a:t>2013/5/24</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4AC3EEF7-F4B7-46E2-B66A-DDCC200CAF0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31427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5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59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D53317F4-C473-43B1-8B23-92EA5CFC7379}" type="datetime1">
              <a:rPr lang="zh-CN" altLang="en-US"/>
              <a:pPr>
                <a:defRPr/>
              </a:pPr>
              <a:t>2013/5/24</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7188" y="6356350"/>
            <a:ext cx="38623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40775"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3C5520F2-D957-4420-8F31-B31A605DE969}"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55" r:id="rId2"/>
    <p:sldLayoutId id="2147483784" r:id="rId3"/>
    <p:sldLayoutId id="2147483756" r:id="rId4"/>
    <p:sldLayoutId id="2147483757"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88" r:id="rId15"/>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5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59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B5AA9735-300F-4A90-83BD-67B52765E33A}" type="datetime1">
              <a:rPr lang="zh-CN" altLang="en-US"/>
              <a:pPr/>
              <a:t>2013/5/24</a:t>
            </a:fld>
            <a:endParaRPr lang="zh-CN" altLang="en-US" sz="1800">
              <a:solidFill>
                <a:srgbClr val="000000"/>
              </a:solidFill>
            </a:endParaRPr>
          </a:p>
        </p:txBody>
      </p:sp>
      <p:sp>
        <p:nvSpPr>
          <p:cNvPr id="1029" name="页脚占位符 4"/>
          <p:cNvSpPr>
            <a:spLocks noGrp="1" noChangeArrowheads="1"/>
          </p:cNvSpPr>
          <p:nvPr>
            <p:ph type="ftr" sz="quarter" idx="3"/>
          </p:nvPr>
        </p:nvSpPr>
        <p:spPr bwMode="auto">
          <a:xfrm>
            <a:off x="4167188" y="6356350"/>
            <a:ext cx="38623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8740775"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1A1B7BE2-F682-47DA-AC3C-062F8E25D455}"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312480823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iming>
    <p:tnLst>
      <p:par>
        <p:cTn id="1" dur="indefinite" restart="never" nodeType="tmRoot"/>
      </p:par>
    </p:tnLst>
  </p:timing>
  <p:hf sldNum="0" hdr="0" ftr="0"/>
  <p:txStyles>
    <p:titleStyle>
      <a:lvl1pPr marL="914400" indent="-914400" algn="ctr" rtl="0" fontAlgn="base">
        <a:spcBef>
          <a:spcPct val="0"/>
        </a:spcBef>
        <a:spcAft>
          <a:spcPct val="0"/>
        </a:spcAft>
        <a:defRPr sz="4400">
          <a:solidFill>
            <a:schemeClr val="tx1"/>
          </a:solidFill>
          <a:latin typeface="+mj-lt"/>
          <a:ea typeface="+mj-ea"/>
          <a:cs typeface="+mj-cs"/>
          <a:sym typeface="Calibri" pitchFamily="34" charset="0"/>
        </a:defRPr>
      </a:lvl1pPr>
      <a:lvl2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fontAlgn="base">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fontAlgn="base">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fontAlgn="base">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609759" y="274638"/>
            <a:ext cx="1097565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609759" y="1600203"/>
            <a:ext cx="1097565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609760" y="6356353"/>
            <a:ext cx="2845541"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defRPr>
            </a:lvl1pPr>
          </a:lstStyle>
          <a:p>
            <a:fld id="{05C2E545-71CC-4791-86A5-FEF0B87EB74F}" type="datetimeFigureOut">
              <a:rPr lang="zh-TW" altLang="en-US" smtClean="0">
                <a:latin typeface="Calibri" pitchFamily="34" charset="0"/>
                <a:ea typeface="PMingLiU" pitchFamily="18" charset="-120"/>
              </a:rPr>
              <a:pPr/>
              <a:t>2013/5/24</a:t>
            </a:fld>
            <a:endParaRPr lang="zh-TW" altLang="en-US" smtClean="0">
              <a:latin typeface="Calibri" pitchFamily="34" charset="0"/>
              <a:ea typeface="PMingLiU" pitchFamily="18" charset="-120"/>
            </a:endParaRPr>
          </a:p>
        </p:txBody>
      </p:sp>
      <p:sp>
        <p:nvSpPr>
          <p:cNvPr id="5" name="頁尾版面配置區 4"/>
          <p:cNvSpPr>
            <a:spLocks noGrp="1"/>
          </p:cNvSpPr>
          <p:nvPr>
            <p:ph type="ftr" sz="quarter" idx="3"/>
          </p:nvPr>
        </p:nvSpPr>
        <p:spPr>
          <a:xfrm>
            <a:off x="4166685" y="6356353"/>
            <a:ext cx="3861805" cy="365125"/>
          </a:xfrm>
          <a:prstGeom prst="rect">
            <a:avLst/>
          </a:prstGeom>
        </p:spPr>
        <p:txBody>
          <a:bodyPr vert="horz" wrap="square" lIns="91440" tIns="45720" rIns="91440" bIns="45720" numCol="1" anchor="ctr" anchorCtr="0" compatLnSpc="1">
            <a:prstTxWarp prst="textNoShape">
              <a:avLst/>
            </a:prstTxWarp>
          </a:bodyPr>
          <a:lstStyle>
            <a:lvl1pPr algn="ctr">
              <a:defRPr kumimoji="0" sz="1200">
                <a:solidFill>
                  <a:srgbClr val="898989"/>
                </a:solidFill>
              </a:defRPr>
            </a:lvl1pPr>
          </a:lstStyle>
          <a:p>
            <a:endParaRPr lang="zh-TW" altLang="en-US" smtClean="0">
              <a:latin typeface="Calibri" pitchFamily="34" charset="0"/>
              <a:ea typeface="PMingLiU" pitchFamily="18" charset="-120"/>
            </a:endParaRPr>
          </a:p>
        </p:txBody>
      </p:sp>
      <p:sp>
        <p:nvSpPr>
          <p:cNvPr id="6" name="投影片編號版面配置區 5"/>
          <p:cNvSpPr>
            <a:spLocks noGrp="1"/>
          </p:cNvSpPr>
          <p:nvPr>
            <p:ph type="sldNum" sz="quarter" idx="4"/>
          </p:nvPr>
        </p:nvSpPr>
        <p:spPr>
          <a:xfrm>
            <a:off x="8739875" y="6356353"/>
            <a:ext cx="2845541"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defRPr>
            </a:lvl1pPr>
          </a:lstStyle>
          <a:p>
            <a:fld id="{56021F98-E60D-4270-8BBD-3E19C3B0C61D}" type="slidenum">
              <a:rPr lang="zh-TW" altLang="en-US" smtClean="0">
                <a:latin typeface="Calibri" pitchFamily="34" charset="0"/>
                <a:ea typeface="PMingLiU" pitchFamily="18" charset="-120"/>
              </a:rPr>
              <a:pPr/>
              <a:t>‹#›</a:t>
            </a:fld>
            <a:endParaRPr lang="zh-TW" altLang="en-US" smtClean="0">
              <a:latin typeface="Calibri" pitchFamily="34" charset="0"/>
              <a:ea typeface="PMingLiU" pitchFamily="18" charset="-120"/>
            </a:endParaRPr>
          </a:p>
        </p:txBody>
      </p:sp>
    </p:spTree>
    <p:extLst>
      <p:ext uri="{BB962C8B-B14F-4D97-AF65-F5344CB8AC3E}">
        <p14:creationId xmlns:p14="http://schemas.microsoft.com/office/powerpoint/2010/main" val="85219749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5" r:id="rId12"/>
    <p:sldLayoutId id="2147483786" r:id="rId13"/>
    <p:sldLayoutId id="2147483787" r:id="rId14"/>
  </p:sldLayoutIdLst>
  <p:txStyles>
    <p:titleStyle>
      <a:lvl1pPr algn="ctr" rtl="0" eaLnBrk="0" fontAlgn="base" hangingPunct="0">
        <a:spcBef>
          <a:spcPct val="0"/>
        </a:spcBef>
        <a:spcAft>
          <a:spcPct val="0"/>
        </a:spcAft>
        <a:defRPr sz="4400" kern="1200">
          <a:solidFill>
            <a:schemeClr val="tx1"/>
          </a:solidFill>
          <a:latin typeface="+mj-lt"/>
          <a:ea typeface="PMingLiU" pitchFamily="18" charset="-120"/>
          <a:cs typeface="+mj-cs"/>
        </a:defRPr>
      </a:lvl1pPr>
      <a:lvl2pPr algn="ctr" rtl="0" eaLnBrk="0" fontAlgn="base" hangingPunct="0">
        <a:spcBef>
          <a:spcPct val="0"/>
        </a:spcBef>
        <a:spcAft>
          <a:spcPct val="0"/>
        </a:spcAft>
        <a:defRPr sz="4400">
          <a:solidFill>
            <a:schemeClr val="tx1"/>
          </a:solidFill>
          <a:latin typeface="Calibri" pitchFamily="34" charset="0"/>
          <a:ea typeface="PMingLiU" pitchFamily="18" charset="-120"/>
        </a:defRPr>
      </a:lvl2pPr>
      <a:lvl3pPr algn="ctr" rtl="0" eaLnBrk="0" fontAlgn="base" hangingPunct="0">
        <a:spcBef>
          <a:spcPct val="0"/>
        </a:spcBef>
        <a:spcAft>
          <a:spcPct val="0"/>
        </a:spcAft>
        <a:defRPr sz="4400">
          <a:solidFill>
            <a:schemeClr val="tx1"/>
          </a:solidFill>
          <a:latin typeface="Calibri" pitchFamily="34" charset="0"/>
          <a:ea typeface="PMingLiU" pitchFamily="18" charset="-120"/>
        </a:defRPr>
      </a:lvl3pPr>
      <a:lvl4pPr algn="ctr" rtl="0" eaLnBrk="0" fontAlgn="base" hangingPunct="0">
        <a:spcBef>
          <a:spcPct val="0"/>
        </a:spcBef>
        <a:spcAft>
          <a:spcPct val="0"/>
        </a:spcAft>
        <a:defRPr sz="4400">
          <a:solidFill>
            <a:schemeClr val="tx1"/>
          </a:solidFill>
          <a:latin typeface="Calibri" pitchFamily="34" charset="0"/>
          <a:ea typeface="PMingLiU" pitchFamily="18" charset="-120"/>
        </a:defRPr>
      </a:lvl4pPr>
      <a:lvl5pPr algn="ctr" rtl="0" eaLnBrk="0" fontAlgn="base" hangingPunct="0">
        <a:spcBef>
          <a:spcPct val="0"/>
        </a:spcBef>
        <a:spcAft>
          <a:spcPct val="0"/>
        </a:spcAft>
        <a:defRPr sz="4400">
          <a:solidFill>
            <a:schemeClr val="tx1"/>
          </a:solidFill>
          <a:latin typeface="Calibri" pitchFamily="34" charset="0"/>
          <a:ea typeface="PMingLiU"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PMingLiU" pitchFamily="18" charset="-120"/>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PMingLiU" pitchFamily="18" charset="-12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PMingLiU" pitchFamily="18" charset="-12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PMingLiU" pitchFamily="18" charset="-12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PMingLiU"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flv"/><Relationship Id="rId1" Type="http://schemas.microsoft.com/office/2007/relationships/media" Target="../media/media1.flv"/><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hyperlink" Target="http://neo4j.org/" TargetMode="External"/><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hyperlink" Target="http://couchdb.apache.org/" TargetMode="External"/><Relationship Id="rId5" Type="http://schemas.openxmlformats.org/officeDocument/2006/relationships/hyperlink" Target="http://cassandra.apache.org/"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www.vizinsight.com/blog/wp-content/uploads/2012/09/VizInsight2012_0921_007.png" TargetMode="External"/><Relationship Id="rId7"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hyperlink" Target="http://www.morsepie.com/wp-content/uploads/2012/09/0_SpaceTimeInsightAndPMUs.jpg"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www-31.ibm.com/ibm/cn/bao/bigdata/index.shtml" TargetMode="External"/><Relationship Id="rId2" Type="http://schemas.openxmlformats.org/officeDocument/2006/relationships/hyperlink" Target="http://www.csdn.net/article/tag/&#22823;&#25968;&#25454;" TargetMode="External"/><Relationship Id="rId1" Type="http://schemas.openxmlformats.org/officeDocument/2006/relationships/slideLayout" Target="../slideLayouts/slideLayout23.xml"/><Relationship Id="rId6" Type="http://schemas.openxmlformats.org/officeDocument/2006/relationships/hyperlink" Target="http://hbtc2012.hadooper.cn/" TargetMode="External"/><Relationship Id="rId5" Type="http://schemas.openxmlformats.org/officeDocument/2006/relationships/hyperlink" Target="http://special.csdn.net/bdc2011/index.html" TargetMode="External"/><Relationship Id="rId4" Type="http://schemas.openxmlformats.org/officeDocument/2006/relationships/hyperlink" Target="http://www.intel.cn/content/www/cn/zh/big-data/big-data-analytics-turning-big-data-into-intelligence.html?cid=prc:bai|bigdata_cn_definition|cn212A40|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21"/>
          <p:cNvSpPr>
            <a:spLocks noChangeArrowheads="1"/>
          </p:cNvSpPr>
          <p:nvPr/>
        </p:nvSpPr>
        <p:spPr bwMode="auto">
          <a:xfrm>
            <a:off x="0" y="2205038"/>
            <a:ext cx="12195175" cy="2816225"/>
          </a:xfrm>
          <a:prstGeom prst="rect">
            <a:avLst/>
          </a:prstGeom>
          <a:solidFill>
            <a:srgbClr val="000000">
              <a:alpha val="59999"/>
            </a:srgbClr>
          </a:solidFill>
          <a:ln>
            <a:noFill/>
          </a:ln>
          <a:extLst>
            <a:ext uri="{91240B29-F687-4F45-9708-019B960494DF}">
              <a14:hiddenLine xmlns:a14="http://schemas.microsoft.com/office/drawing/2010/main" w="9525" cap="flat" cmpd="sng">
                <a:solidFill>
                  <a:srgbClr val="000000"/>
                </a:solidFill>
                <a:miter lim="800000"/>
                <a:headEnd/>
                <a:tailEnd/>
              </a14:hiddenLine>
            </a:ext>
          </a:extLst>
        </p:spPr>
        <p:txBody>
          <a:bodyPr anchor="ctr"/>
          <a:lstStyle/>
          <a:p>
            <a:endParaRPr lang="zh-CN" altLang="zh-CN">
              <a:solidFill>
                <a:srgbClr val="FFFFFF"/>
              </a:solidFill>
              <a:latin typeface="Calibri" pitchFamily="34" charset="0"/>
              <a:cs typeface="Calibri" pitchFamily="34" charset="0"/>
              <a:sym typeface="Calibri" pitchFamily="34" charset="0"/>
            </a:endParaRPr>
          </a:p>
        </p:txBody>
      </p:sp>
      <p:sp>
        <p:nvSpPr>
          <p:cNvPr id="3075" name="矩形 23"/>
          <p:cNvSpPr>
            <a:spLocks noChangeArrowheads="1"/>
          </p:cNvSpPr>
          <p:nvPr/>
        </p:nvSpPr>
        <p:spPr bwMode="auto">
          <a:xfrm>
            <a:off x="625475" y="1989138"/>
            <a:ext cx="895350" cy="3240087"/>
          </a:xfrm>
          <a:prstGeom prst="rect">
            <a:avLst/>
          </a:prstGeom>
          <a:solidFill>
            <a:srgbClr val="CC0000">
              <a:alpha val="64999"/>
            </a:srgbClr>
          </a:solidFill>
          <a:ln>
            <a:noFill/>
          </a:ln>
          <a:extLst>
            <a:ext uri="{91240B29-F687-4F45-9708-019B960494DF}">
              <a14:hiddenLine xmlns:a14="http://schemas.microsoft.com/office/drawing/2010/main" w="9525" cap="flat" cmpd="sng">
                <a:solidFill>
                  <a:schemeClr val="accent2"/>
                </a:solidFill>
                <a:miter lim="800000"/>
                <a:headEnd/>
                <a:tailEnd/>
              </a14:hiddenLine>
            </a:ext>
          </a:extLst>
        </p:spPr>
        <p:txBody>
          <a:bodyPr anchor="ctr"/>
          <a:lstStyle/>
          <a:p>
            <a:endParaRPr lang="zh-CN" altLang="zh-CN">
              <a:solidFill>
                <a:srgbClr val="FFFFFF"/>
              </a:solidFill>
              <a:latin typeface="Calibri" pitchFamily="34" charset="0"/>
              <a:cs typeface="Calibri" pitchFamily="34" charset="0"/>
              <a:sym typeface="Calibri" pitchFamily="34" charset="0"/>
            </a:endParaRPr>
          </a:p>
        </p:txBody>
      </p:sp>
      <p:sp>
        <p:nvSpPr>
          <p:cNvPr id="3076" name="直角三角形 20"/>
          <p:cNvSpPr>
            <a:spLocks noChangeArrowheads="1"/>
          </p:cNvSpPr>
          <p:nvPr/>
        </p:nvSpPr>
        <p:spPr bwMode="auto">
          <a:xfrm>
            <a:off x="1520825" y="1989138"/>
            <a:ext cx="260350" cy="215900"/>
          </a:xfrm>
          <a:prstGeom prst="rtTriangle">
            <a:avLst/>
          </a:prstGeom>
          <a:solidFill>
            <a:srgbClr val="FF5050">
              <a:alpha val="62999"/>
            </a:srgbClr>
          </a:solidFill>
          <a:ln>
            <a:noFill/>
          </a:ln>
          <a:extLst>
            <a:ext uri="{91240B29-F687-4F45-9708-019B960494DF}">
              <a14:hiddenLine xmlns:a14="http://schemas.microsoft.com/office/drawing/2010/main" w="9525" cap="flat" cmpd="sng">
                <a:solidFill>
                  <a:schemeClr val="accent2"/>
                </a:solidFill>
                <a:miter lim="800000"/>
                <a:headEnd/>
                <a:tailEnd/>
              </a14:hiddenLine>
            </a:ext>
          </a:extLst>
        </p:spPr>
        <p:txBody>
          <a:bodyPr anchor="ctr"/>
          <a:lstStyle/>
          <a:p>
            <a:endParaRPr lang="zh-CN" altLang="zh-CN">
              <a:solidFill>
                <a:srgbClr val="FFFFFF"/>
              </a:solidFill>
              <a:latin typeface="Calibri" pitchFamily="34" charset="0"/>
              <a:cs typeface="Calibri" pitchFamily="34" charset="0"/>
              <a:sym typeface="Calibri" pitchFamily="34" charset="0"/>
            </a:endParaRPr>
          </a:p>
        </p:txBody>
      </p:sp>
      <p:sp>
        <p:nvSpPr>
          <p:cNvPr id="3078" name="直角三角形 26"/>
          <p:cNvSpPr>
            <a:spLocks noChangeArrowheads="1"/>
          </p:cNvSpPr>
          <p:nvPr/>
        </p:nvSpPr>
        <p:spPr bwMode="auto">
          <a:xfrm flipV="1">
            <a:off x="1520825" y="5021263"/>
            <a:ext cx="260350" cy="207962"/>
          </a:xfrm>
          <a:prstGeom prst="rtTriangle">
            <a:avLst/>
          </a:prstGeom>
          <a:solidFill>
            <a:srgbClr val="FF5050">
              <a:alpha val="62999"/>
            </a:srgbClr>
          </a:solidFill>
          <a:ln>
            <a:noFill/>
          </a:ln>
          <a:extLst>
            <a:ext uri="{91240B29-F687-4F45-9708-019B960494DF}">
              <a14:hiddenLine xmlns:a14="http://schemas.microsoft.com/office/drawing/2010/main" w="9525" cap="flat" cmpd="sng">
                <a:solidFill>
                  <a:schemeClr val="accent2"/>
                </a:solidFill>
                <a:miter lim="800000"/>
                <a:headEnd/>
                <a:tailEnd/>
              </a14:hiddenLine>
            </a:ext>
          </a:extLst>
        </p:spPr>
        <p:txBody>
          <a:bodyPr anchor="ctr"/>
          <a:lstStyle/>
          <a:p>
            <a:endParaRPr lang="zh-CN" altLang="zh-CN">
              <a:solidFill>
                <a:srgbClr val="FFFFFF"/>
              </a:solidFill>
              <a:latin typeface="Calibri" pitchFamily="34" charset="0"/>
              <a:cs typeface="Calibri" pitchFamily="34" charset="0"/>
              <a:sym typeface="Calibri" pitchFamily="34" charset="0"/>
            </a:endParaRPr>
          </a:p>
        </p:txBody>
      </p:sp>
      <p:pic>
        <p:nvPicPr>
          <p:cNvPr id="30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763" y="361950"/>
            <a:ext cx="4951412" cy="616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4"/>
          <p:cNvSpPr>
            <a:spLocks noChangeArrowheads="1"/>
          </p:cNvSpPr>
          <p:nvPr/>
        </p:nvSpPr>
        <p:spPr bwMode="auto">
          <a:xfrm>
            <a:off x="1633538" y="3092450"/>
            <a:ext cx="60067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7200" b="1" dirty="0" smtClean="0">
                <a:solidFill>
                  <a:srgbClr val="00B0F0"/>
                </a:solidFill>
                <a:latin typeface="微软雅黑" pitchFamily="34" charset="-122"/>
                <a:ea typeface="微软雅黑" pitchFamily="34" charset="-122"/>
                <a:sym typeface="微软雅黑" pitchFamily="34" charset="-122"/>
              </a:rPr>
              <a:t>走近</a:t>
            </a:r>
            <a:r>
              <a:rPr lang="en-US" altLang="zh-CN" sz="7200" b="1" dirty="0" smtClean="0">
                <a:solidFill>
                  <a:srgbClr val="F05425"/>
                </a:solidFill>
                <a:latin typeface="微软雅黑" pitchFamily="34" charset="-122"/>
                <a:ea typeface="微软雅黑" pitchFamily="34" charset="-122"/>
                <a:sym typeface="微软雅黑" pitchFamily="34" charset="-122"/>
              </a:rPr>
              <a:t>Big</a:t>
            </a:r>
            <a:r>
              <a:rPr lang="zh-CN" altLang="en-US" sz="7200" b="1" dirty="0" smtClean="0">
                <a:solidFill>
                  <a:srgbClr val="F05425"/>
                </a:solidFill>
                <a:latin typeface="微软雅黑" pitchFamily="34" charset="-122"/>
                <a:ea typeface="微软雅黑" pitchFamily="34" charset="-122"/>
                <a:sym typeface="微软雅黑" pitchFamily="34" charset="-122"/>
              </a:rPr>
              <a:t> </a:t>
            </a:r>
            <a:r>
              <a:rPr lang="en-US" altLang="zh-CN" sz="7200" b="1" dirty="0">
                <a:solidFill>
                  <a:srgbClr val="F05425"/>
                </a:solidFill>
                <a:latin typeface="微软雅黑" pitchFamily="34" charset="-122"/>
                <a:ea typeface="微软雅黑" pitchFamily="34" charset="-122"/>
                <a:sym typeface="微软雅黑" pitchFamily="34" charset="-122"/>
              </a:rPr>
              <a:t>Data</a:t>
            </a:r>
            <a:endParaRPr lang="zh-CN" altLang="en-US" dirty="0">
              <a:solidFill>
                <a:srgbClr val="000000"/>
              </a:solidFill>
            </a:endParaRPr>
          </a:p>
        </p:txBody>
      </p:sp>
      <p:sp>
        <p:nvSpPr>
          <p:cNvPr id="3081" name="TextBox 20"/>
          <p:cNvSpPr>
            <a:spLocks noChangeArrowheads="1"/>
          </p:cNvSpPr>
          <p:nvPr/>
        </p:nvSpPr>
        <p:spPr bwMode="auto">
          <a:xfrm>
            <a:off x="2021638" y="1071338"/>
            <a:ext cx="5483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zh-CN" altLang="en-US" sz="2400" dirty="0" smtClean="0">
                <a:solidFill>
                  <a:srgbClr val="FF0000"/>
                </a:solidFill>
                <a:latin typeface="微软雅黑" pitchFamily="34" charset="-122"/>
                <a:ea typeface="微软雅黑" pitchFamily="34" charset="-122"/>
                <a:sym typeface="微软雅黑" pitchFamily="34" charset="-122"/>
              </a:rPr>
              <a:t>学术交流周例会</a:t>
            </a:r>
            <a:endParaRPr lang="en-US" dirty="0">
              <a:solidFill>
                <a:srgbClr val="FF0000"/>
              </a:solidFill>
            </a:endParaRPr>
          </a:p>
        </p:txBody>
      </p:sp>
      <p:grpSp>
        <p:nvGrpSpPr>
          <p:cNvPr id="3082" name="Group 10"/>
          <p:cNvGrpSpPr>
            <a:grpSpLocks/>
          </p:cNvGrpSpPr>
          <p:nvPr/>
        </p:nvGrpSpPr>
        <p:grpSpPr bwMode="auto">
          <a:xfrm>
            <a:off x="6961188" y="3056375"/>
            <a:ext cx="512762" cy="372625"/>
            <a:chOff x="0" y="-17032"/>
            <a:chExt cx="511552" cy="372776"/>
          </a:xfrm>
        </p:grpSpPr>
        <p:sp>
          <p:nvSpPr>
            <p:cNvPr id="3083" name="二十四角星 22"/>
            <p:cNvSpPr>
              <a:spLocks noChangeArrowheads="1"/>
            </p:cNvSpPr>
            <p:nvPr/>
          </p:nvSpPr>
          <p:spPr bwMode="auto">
            <a:xfrm>
              <a:off x="17698" y="0"/>
              <a:ext cx="355744" cy="355744"/>
            </a:xfrm>
            <a:prstGeom prst="star24">
              <a:avLst>
                <a:gd name="adj" fmla="val 34995"/>
              </a:avLst>
            </a:prstGeom>
            <a:solidFill>
              <a:srgbClr val="FFC000"/>
            </a:solidFill>
            <a:ln>
              <a:noFill/>
            </a:ln>
            <a:extLst>
              <a:ext uri="{91240B29-F687-4F45-9708-019B960494DF}">
                <a14:hiddenLine xmlns:a14="http://schemas.microsoft.com/office/drawing/2010/main" w="12700" cmpd="sng">
                  <a:solidFill>
                    <a:srgbClr val="000000"/>
                  </a:solidFill>
                  <a:miter lim="800000"/>
                  <a:headEnd/>
                  <a:tailEnd/>
                </a14:hiddenLine>
              </a:ext>
            </a:extLst>
          </p:spPr>
          <p:txBody>
            <a:bodyPr anchor="ctr">
              <a:spAutoFit/>
            </a:bodyPr>
            <a:lstStyle/>
            <a:p>
              <a:pPr algn="ctr"/>
              <a:endParaRPr lang="zh-CN" altLang="zh-CN" sz="1600" b="1">
                <a:solidFill>
                  <a:srgbClr val="FFFFFF"/>
                </a:solidFill>
                <a:sym typeface="Lao UI" pitchFamily="34" charset="0"/>
              </a:endParaRPr>
            </a:p>
          </p:txBody>
        </p:sp>
        <p:sp>
          <p:nvSpPr>
            <p:cNvPr id="3084" name="TextBox 23"/>
            <p:cNvSpPr>
              <a:spLocks noChangeArrowheads="1"/>
            </p:cNvSpPr>
            <p:nvPr/>
          </p:nvSpPr>
          <p:spPr bwMode="auto">
            <a:xfrm rot="20430396">
              <a:off x="0" y="-17032"/>
              <a:ext cx="511552" cy="36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000000"/>
                </a:solidFill>
              </a:endParaRPr>
            </a:p>
          </p:txBody>
        </p:sp>
      </p:grpSp>
      <p:sp>
        <p:nvSpPr>
          <p:cNvPr id="3086" name="Text Box 62"/>
          <p:cNvSpPr>
            <a:spLocks noChangeArrowheads="1"/>
          </p:cNvSpPr>
          <p:nvPr/>
        </p:nvSpPr>
        <p:spPr bwMode="auto">
          <a:xfrm>
            <a:off x="5916149" y="5229225"/>
            <a:ext cx="15943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00B0F0"/>
                </a:solidFill>
                <a:latin typeface="微软雅黑" pitchFamily="34" charset="-122"/>
                <a:ea typeface="微软雅黑" pitchFamily="34" charset="-122"/>
                <a:sym typeface="微软雅黑" pitchFamily="34" charset="-122"/>
              </a:rPr>
              <a:t>朱孔真</a:t>
            </a:r>
            <a:endParaRPr lang="en-US" altLang="zh-CN" sz="1600" dirty="0">
              <a:solidFill>
                <a:srgbClr val="00B0F0"/>
              </a:solidFill>
              <a:latin typeface="微软雅黑" pitchFamily="34" charset="-122"/>
              <a:ea typeface="微软雅黑" pitchFamily="34" charset="-122"/>
              <a:sym typeface="微软雅黑" pitchFamily="34" charset="-122"/>
            </a:endParaRPr>
          </a:p>
        </p:txBody>
      </p:sp>
      <p:sp>
        <p:nvSpPr>
          <p:cNvPr id="3088" name="TextBox 28"/>
          <p:cNvSpPr>
            <a:spLocks noChangeArrowheads="1"/>
          </p:cNvSpPr>
          <p:nvPr/>
        </p:nvSpPr>
        <p:spPr bwMode="auto">
          <a:xfrm>
            <a:off x="3568487" y="4531980"/>
            <a:ext cx="4241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spAutoFit/>
          </a:bodyPr>
          <a:lstStyle/>
          <a:p>
            <a:r>
              <a:rPr lang="zh-CN" altLang="en-US" sz="1600" dirty="0">
                <a:solidFill>
                  <a:srgbClr val="D8D8D8"/>
                </a:solidFill>
                <a:latin typeface="微软雅黑" pitchFamily="34" charset="-122"/>
                <a:ea typeface="微软雅黑" pitchFamily="34" charset="-122"/>
                <a:sym typeface="Tahoma" pitchFamily="34" charset="0"/>
              </a:rPr>
              <a:t>电子商务与智能服务研究中心</a:t>
            </a:r>
            <a:endParaRPr lang="en-US" dirty="0">
              <a:solidFill>
                <a:srgbClr val="000000"/>
              </a:solidFill>
            </a:endParaRPr>
          </a:p>
        </p:txBody>
      </p:sp>
      <p:sp>
        <p:nvSpPr>
          <p:cNvPr id="17" name="TextBox 42"/>
          <p:cNvSpPr txBox="1">
            <a:spLocks noChangeArrowheads="1"/>
          </p:cNvSpPr>
          <p:nvPr/>
        </p:nvSpPr>
        <p:spPr bwMode="auto">
          <a:xfrm>
            <a:off x="351248" y="182634"/>
            <a:ext cx="1670390" cy="11195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02870" tIns="51435" rIns="102870" bIns="5143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en-US" altLang="zh-CN" sz="6600" b="1" dirty="0" smtClean="0">
                <a:solidFill>
                  <a:srgbClr val="FFFFFF"/>
                </a:solidFill>
                <a:latin typeface="Times New Roman" pitchFamily="18" charset="0"/>
                <a:cs typeface="Times New Roman" pitchFamily="18" charset="0"/>
              </a:rPr>
              <a:t>IEB</a:t>
            </a:r>
            <a:endParaRPr lang="zh-CN" altLang="en-US" sz="6600" b="1" dirty="0">
              <a:solidFill>
                <a:srgbClr val="FFFFFF"/>
              </a:solidFill>
              <a:latin typeface="Times New Roman" pitchFamily="18" charset="0"/>
              <a:cs typeface="Times New Roman" pitchFamily="18" charset="0"/>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57" y="288144"/>
            <a:ext cx="1670981" cy="87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 Box 62"/>
          <p:cNvSpPr>
            <a:spLocks noChangeArrowheads="1"/>
          </p:cNvSpPr>
          <p:nvPr/>
        </p:nvSpPr>
        <p:spPr bwMode="auto">
          <a:xfrm>
            <a:off x="5648887" y="5398502"/>
            <a:ext cx="1594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altLang="zh-CN" sz="1600" dirty="0">
              <a:solidFill>
                <a:srgbClr val="00B0F0"/>
              </a:solidFill>
              <a:latin typeface="微软雅黑" pitchFamily="34" charset="-122"/>
              <a:ea typeface="微软雅黑" pitchFamily="34" charset="-122"/>
              <a:sym typeface="微软雅黑" pitchFamily="34" charset="-122"/>
            </a:endParaRPr>
          </a:p>
          <a:p>
            <a:r>
              <a:rPr lang="en-US" altLang="zh-CN" sz="1600" dirty="0">
                <a:solidFill>
                  <a:srgbClr val="00B0F0"/>
                </a:solidFill>
                <a:latin typeface="微软雅黑" pitchFamily="34" charset="-122"/>
                <a:ea typeface="微软雅黑" pitchFamily="34" charset="-122"/>
                <a:sym typeface="微软雅黑" pitchFamily="34" charset="-122"/>
              </a:rPr>
              <a:t>2013-05-03</a:t>
            </a:r>
            <a:endParaRPr lang="zh-CN" altLang="en-US" dirty="0">
              <a:solidFill>
                <a:srgbClr val="000000"/>
              </a:solidFill>
            </a:endParaRPr>
          </a:p>
        </p:txBody>
      </p:sp>
    </p:spTree>
    <p:extLst>
      <p:ext uri="{BB962C8B-B14F-4D97-AF65-F5344CB8AC3E}">
        <p14:creationId xmlns:p14="http://schemas.microsoft.com/office/powerpoint/2010/main" val="6385551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081"/>
                                        </p:tgtEl>
                                        <p:attrNameLst>
                                          <p:attrName>style.visibility</p:attrName>
                                        </p:attrNameLst>
                                      </p:cBhvr>
                                      <p:to>
                                        <p:strVal val="visible"/>
                                      </p:to>
                                    </p:set>
                                    <p:anim by="(-#ppt_w*2)" calcmode="lin" valueType="num">
                                      <p:cBhvr rctx="PPT">
                                        <p:cTn id="7" dur="500" autoRev="1" fill="hold">
                                          <p:stCondLst>
                                            <p:cond delay="0"/>
                                          </p:stCondLst>
                                        </p:cTn>
                                        <p:tgtEl>
                                          <p:spTgt spid="3081"/>
                                        </p:tgtEl>
                                        <p:attrNameLst>
                                          <p:attrName>ppt_w</p:attrName>
                                        </p:attrNameLst>
                                      </p:cBhvr>
                                    </p:anim>
                                    <p:anim by="(#ppt_w*0.50)" calcmode="lin" valueType="num">
                                      <p:cBhvr>
                                        <p:cTn id="8" dur="500" decel="50000" autoRev="1" fill="hold">
                                          <p:stCondLst>
                                            <p:cond delay="0"/>
                                          </p:stCondLst>
                                        </p:cTn>
                                        <p:tgtEl>
                                          <p:spTgt spid="3081"/>
                                        </p:tgtEl>
                                        <p:attrNameLst>
                                          <p:attrName>ppt_x</p:attrName>
                                        </p:attrNameLst>
                                      </p:cBhvr>
                                    </p:anim>
                                    <p:anim to="(#ppt_y)" calcmode="lin" valueType="num">
                                      <p:cBhvr>
                                        <p:cTn id="9" dur="1000" fill="hold">
                                          <p:stCondLst>
                                            <p:cond delay="0"/>
                                          </p:stCondLst>
                                        </p:cTn>
                                        <p:tgtEl>
                                          <p:spTgt spid="3081"/>
                                        </p:tgtEl>
                                        <p:attrNameLst>
                                          <p:attrName>ppt_y</p:attrName>
                                        </p:attrNameLst>
                                      </p:cBhvr>
                                    </p:anim>
                                    <p:animRot by="21600000">
                                      <p:cBhvr>
                                        <p:cTn id="10" dur="1000" fill="hold">
                                          <p:stCondLst>
                                            <p:cond delay="0"/>
                                          </p:stCondLst>
                                        </p:cTn>
                                        <p:tgtEl>
                                          <p:spTgt spid="3081"/>
                                        </p:tgtEl>
                                        <p:attrNameLst>
                                          <p:attrName>r</p:attrName>
                                        </p:attrNameLst>
                                      </p:cBhvr>
                                    </p:animRot>
                                  </p:childTnLst>
                                </p:cTn>
                              </p:par>
                              <p:par>
                                <p:cTn id="11" presetID="2" presetClass="entr" presetSubtype="2" fill="hold" grpId="0" nodeType="withEffect">
                                  <p:stCondLst>
                                    <p:cond delay="250"/>
                                  </p:stCondLst>
                                  <p:iterate type="lt">
                                    <p:tmPct val="10000"/>
                                  </p:iterate>
                                  <p:childTnLst>
                                    <p:set>
                                      <p:cBhvr>
                                        <p:cTn id="12" dur="1" fill="hold">
                                          <p:stCondLst>
                                            <p:cond delay="0"/>
                                          </p:stCondLst>
                                        </p:cTn>
                                        <p:tgtEl>
                                          <p:spTgt spid="3080"/>
                                        </p:tgtEl>
                                        <p:attrNameLst>
                                          <p:attrName>style.visibility</p:attrName>
                                        </p:attrNameLst>
                                      </p:cBhvr>
                                      <p:to>
                                        <p:strVal val="visible"/>
                                      </p:to>
                                    </p:set>
                                    <p:anim calcmode="lin" valueType="num">
                                      <p:cBhvr>
                                        <p:cTn id="13" dur="500" fill="hold"/>
                                        <p:tgtEl>
                                          <p:spTgt spid="3080"/>
                                        </p:tgtEl>
                                        <p:attrNameLst>
                                          <p:attrName>ppt_x</p:attrName>
                                        </p:attrNameLst>
                                      </p:cBhvr>
                                      <p:tavLst>
                                        <p:tav tm="0">
                                          <p:val>
                                            <p:strVal val="1+#ppt_w/2"/>
                                          </p:val>
                                        </p:tav>
                                        <p:tav tm="100000">
                                          <p:val>
                                            <p:strVal val="#ppt_x"/>
                                          </p:val>
                                        </p:tav>
                                      </p:tavLst>
                                    </p:anim>
                                    <p:anim calcmode="lin" valueType="num">
                                      <p:cBhvr>
                                        <p:cTn id="14" dur="500" fill="hold"/>
                                        <p:tgtEl>
                                          <p:spTgt spid="3080"/>
                                        </p:tgtEl>
                                        <p:attrNameLst>
                                          <p:attrName>ppt_y</p:attrName>
                                        </p:attrNameLst>
                                      </p:cBhvr>
                                      <p:tavLst>
                                        <p:tav tm="0">
                                          <p:val>
                                            <p:strVal val="#ppt_y"/>
                                          </p:val>
                                        </p:tav>
                                        <p:tav tm="100000">
                                          <p:val>
                                            <p:strVal val="#ppt_y"/>
                                          </p:val>
                                        </p:tav>
                                      </p:tavLst>
                                    </p:anim>
                                  </p:childTnLst>
                                </p:cTn>
                              </p:par>
                            </p:childTnLst>
                          </p:cTn>
                        </p:par>
                        <p:par>
                          <p:cTn id="15" fill="hold">
                            <p:stCondLst>
                              <p:cond delay="1600"/>
                            </p:stCondLst>
                            <p:childTnLst>
                              <p:par>
                                <p:cTn id="16" presetID="2" presetClass="entr" presetSubtype="8" fill="hold" grpId="0" nodeType="afterEffect">
                                  <p:stCondLst>
                                    <p:cond delay="0"/>
                                  </p:stCondLst>
                                  <p:childTnLst>
                                    <p:set>
                                      <p:cBhvr>
                                        <p:cTn id="17" dur="1" fill="hold">
                                          <p:stCondLst>
                                            <p:cond delay="0"/>
                                          </p:stCondLst>
                                        </p:cTn>
                                        <p:tgtEl>
                                          <p:spTgt spid="3088"/>
                                        </p:tgtEl>
                                        <p:attrNameLst>
                                          <p:attrName>style.visibility</p:attrName>
                                        </p:attrNameLst>
                                      </p:cBhvr>
                                      <p:to>
                                        <p:strVal val="visible"/>
                                      </p:to>
                                    </p:set>
                                    <p:anim calcmode="lin" valueType="num">
                                      <p:cBhvr>
                                        <p:cTn id="18" dur="500" fill="hold"/>
                                        <p:tgtEl>
                                          <p:spTgt spid="3088"/>
                                        </p:tgtEl>
                                        <p:attrNameLst>
                                          <p:attrName>ppt_x</p:attrName>
                                        </p:attrNameLst>
                                      </p:cBhvr>
                                      <p:tavLst>
                                        <p:tav tm="0">
                                          <p:val>
                                            <p:strVal val="0-#ppt_w/2"/>
                                          </p:val>
                                        </p:tav>
                                        <p:tav tm="100000">
                                          <p:val>
                                            <p:strVal val="#ppt_x"/>
                                          </p:val>
                                        </p:tav>
                                      </p:tavLst>
                                    </p:anim>
                                    <p:anim calcmode="lin" valueType="num">
                                      <p:cBhvr>
                                        <p:cTn id="19" dur="500" fill="hold"/>
                                        <p:tgtEl>
                                          <p:spTgt spid="3088"/>
                                        </p:tgtEl>
                                        <p:attrNameLst>
                                          <p:attrName>ppt_y</p:attrName>
                                        </p:attrNameLst>
                                      </p:cBhvr>
                                      <p:tavLst>
                                        <p:tav tm="0">
                                          <p:val>
                                            <p:strVal val="#ppt_y"/>
                                          </p:val>
                                        </p:tav>
                                        <p:tav tm="100000">
                                          <p:val>
                                            <p:strVal val="#ppt_y"/>
                                          </p:val>
                                        </p:tav>
                                      </p:tavLst>
                                    </p:anim>
                                  </p:childTnLst>
                                </p:cTn>
                              </p:par>
                              <p:par>
                                <p:cTn id="20" presetID="8" presetClass="emph" presetSubtype="0" fill="hold" grpId="1" nodeType="withEffect">
                                  <p:stCondLst>
                                    <p:cond delay="0"/>
                                  </p:stCondLst>
                                  <p:childTnLst>
                                    <p:animRot by="43200000">
                                      <p:cBhvr>
                                        <p:cTn id="21" dur="400" fill="hold"/>
                                        <p:tgtEl>
                                          <p:spTgt spid="3088"/>
                                        </p:tgtEl>
                                        <p:attrNameLst>
                                          <p:attrName>r</p:attrName>
                                        </p:attrNameLst>
                                      </p:cBhvr>
                                    </p:animRot>
                                  </p:childTnLst>
                                </p:cTn>
                              </p:par>
                            </p:childTnLst>
                          </p:cTn>
                        </p:par>
                        <p:par>
                          <p:cTn id="22" fill="hold" nodeType="afterGroup">
                            <p:stCondLst>
                              <p:cond delay="2100"/>
                            </p:stCondLst>
                            <p:childTnLst>
                              <p:par>
                                <p:cTn id="23" presetID="25" presetClass="entr" presetSubtype="0" fill="hold" nodeType="afterEffect">
                                  <p:stCondLst>
                                    <p:cond delay="0"/>
                                  </p:stCondLst>
                                  <p:childTnLst>
                                    <p:set>
                                      <p:cBhvr>
                                        <p:cTn id="24" dur="1" fill="hold">
                                          <p:stCondLst>
                                            <p:cond delay="0"/>
                                          </p:stCondLst>
                                        </p:cTn>
                                        <p:tgtEl>
                                          <p:spTgt spid="3082"/>
                                        </p:tgtEl>
                                        <p:attrNameLst>
                                          <p:attrName>style.visibility</p:attrName>
                                        </p:attrNameLst>
                                      </p:cBhvr>
                                      <p:to>
                                        <p:strVal val="visible"/>
                                      </p:to>
                                    </p:set>
                                    <p:anim calcmode="lin" valueType="num">
                                      <p:cBhvr>
                                        <p:cTn id="25" dur="250" decel="50000" fill="hold">
                                          <p:stCondLst>
                                            <p:cond delay="0"/>
                                          </p:stCondLst>
                                        </p:cTn>
                                        <p:tgtEl>
                                          <p:spTgt spid="3082"/>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3082"/>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3082"/>
                                        </p:tgtEl>
                                        <p:attrNameLst>
                                          <p:attrName>ppt_w</p:attrName>
                                        </p:attrNameLst>
                                      </p:cBhvr>
                                      <p:tavLst>
                                        <p:tav tm="0">
                                          <p:val>
                                            <p:strVal val="#ppt_w*.05"/>
                                          </p:val>
                                        </p:tav>
                                        <p:tav tm="100000">
                                          <p:val>
                                            <p:strVal val="#ppt_w"/>
                                          </p:val>
                                        </p:tav>
                                      </p:tavLst>
                                    </p:anim>
                                    <p:anim calcmode="lin" valueType="num">
                                      <p:cBhvr>
                                        <p:cTn id="28" dur="500" fill="hold"/>
                                        <p:tgtEl>
                                          <p:spTgt spid="3082"/>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3082"/>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3082"/>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3082"/>
                                        </p:tgtEl>
                                        <p:attrNameLst>
                                          <p:attrName>ppt_y</p:attrName>
                                        </p:attrNameLst>
                                      </p:cBhvr>
                                      <p:tavLst>
                                        <p:tav tm="0">
                                          <p:val>
                                            <p:strVal val="#ppt_y+.1"/>
                                          </p:val>
                                        </p:tav>
                                        <p:tav tm="100000">
                                          <p:val>
                                            <p:strVal val="#ppt_y"/>
                                          </p:val>
                                        </p:tav>
                                      </p:tavLst>
                                    </p:anim>
                                    <p:animEffect>
                                      <p:cBhvr>
                                        <p:cTn id="32" dur="500" decel="50000">
                                          <p:stCondLst>
                                            <p:cond delay="0"/>
                                          </p:stCondLst>
                                        </p:cTn>
                                        <p:tgtEl>
                                          <p:spTgt spid="3082"/>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par>
                          <p:cTn id="39" fill="hold">
                            <p:stCondLst>
                              <p:cond delay="3600"/>
                            </p:stCondLst>
                            <p:childTnLst>
                              <p:par>
                                <p:cTn id="40" presetID="42" presetClass="entr" presetSubtype="0" fill="hold" grpId="0" nodeType="afterEffect">
                                  <p:stCondLst>
                                    <p:cond delay="0"/>
                                  </p:stCondLst>
                                  <p:childTnLst>
                                    <p:set>
                                      <p:cBhvr>
                                        <p:cTn id="41" dur="1" fill="hold">
                                          <p:stCondLst>
                                            <p:cond delay="0"/>
                                          </p:stCondLst>
                                        </p:cTn>
                                        <p:tgtEl>
                                          <p:spTgt spid="3086"/>
                                        </p:tgtEl>
                                        <p:attrNameLst>
                                          <p:attrName>style.visibility</p:attrName>
                                        </p:attrNameLst>
                                      </p:cBhvr>
                                      <p:to>
                                        <p:strVal val="visible"/>
                                      </p:to>
                                    </p:set>
                                    <p:animEffect transition="in" filter="fade">
                                      <p:cBhvr>
                                        <p:cTn id="42" dur="1000"/>
                                        <p:tgtEl>
                                          <p:spTgt spid="3086"/>
                                        </p:tgtEl>
                                      </p:cBhvr>
                                    </p:animEffect>
                                    <p:anim calcmode="lin" valueType="num">
                                      <p:cBhvr>
                                        <p:cTn id="43" dur="1000" fill="hold"/>
                                        <p:tgtEl>
                                          <p:spTgt spid="3086"/>
                                        </p:tgtEl>
                                        <p:attrNameLst>
                                          <p:attrName>ppt_x</p:attrName>
                                        </p:attrNameLst>
                                      </p:cBhvr>
                                      <p:tavLst>
                                        <p:tav tm="0">
                                          <p:val>
                                            <p:strVal val="#ppt_x"/>
                                          </p:val>
                                        </p:tav>
                                        <p:tav tm="100000">
                                          <p:val>
                                            <p:strVal val="#ppt_x"/>
                                          </p:val>
                                        </p:tav>
                                      </p:tavLst>
                                    </p:anim>
                                    <p:anim calcmode="lin" valueType="num">
                                      <p:cBhvr>
                                        <p:cTn id="44" dur="1000" fill="hold"/>
                                        <p:tgtEl>
                                          <p:spTgt spid="30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bldLvl="0" autoUpdateAnimBg="0"/>
      <p:bldP spid="3081" grpId="0" bldLvl="0" autoUpdateAnimBg="0"/>
      <p:bldP spid="3086" grpId="0"/>
      <p:bldP spid="3088" grpId="0" bldLvl="0" autoUpdateAnimBg="0"/>
      <p:bldP spid="3088" grpId="1" bldLvl="0" autoUpdateAnimBg="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大数据</a:t>
            </a:r>
            <a:r>
              <a:rPr lang="zh-CN" altLang="en-US" dirty="0"/>
              <a:t>的几个主要来源</a:t>
            </a:r>
          </a:p>
        </p:txBody>
      </p:sp>
      <p:pic>
        <p:nvPicPr>
          <p:cNvPr id="4" name="The Big data Explore.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3131" y="1122918"/>
            <a:ext cx="7646775" cy="5735081"/>
          </a:xfrm>
          <a:prstGeom prst="rect">
            <a:avLst/>
          </a:prstGeom>
        </p:spPr>
      </p:pic>
    </p:spTree>
    <p:extLst>
      <p:ext uri="{BB962C8B-B14F-4D97-AF65-F5344CB8AC3E}">
        <p14:creationId xmlns:p14="http://schemas.microsoft.com/office/powerpoint/2010/main" val="779994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大数据</a:t>
            </a:r>
            <a:r>
              <a:rPr lang="zh-CN" altLang="en-US" dirty="0"/>
              <a:t>的几个主要来源</a:t>
            </a:r>
          </a:p>
        </p:txBody>
      </p:sp>
      <p:sp>
        <p:nvSpPr>
          <p:cNvPr id="3" name="内容占位符 2"/>
          <p:cNvSpPr>
            <a:spLocks noGrp="1"/>
          </p:cNvSpPr>
          <p:nvPr>
            <p:ph sz="quarter" idx="10"/>
          </p:nvPr>
        </p:nvSpPr>
        <p:spPr/>
        <p:txBody>
          <a:bodyPr/>
          <a:lstStyle/>
          <a:p>
            <a:pPr marL="457200" indent="-457200">
              <a:buAutoNum type="arabicParenBoth"/>
            </a:pPr>
            <a:r>
              <a:rPr lang="zh-CN" altLang="en-US" dirty="0" smtClean="0">
                <a:solidFill>
                  <a:srgbClr val="FF0000"/>
                </a:solidFill>
              </a:rPr>
              <a:t>传感器</a:t>
            </a:r>
            <a:r>
              <a:rPr lang="zh-CN" altLang="en-US" dirty="0">
                <a:solidFill>
                  <a:srgbClr val="FF0000"/>
                </a:solidFill>
              </a:rPr>
              <a:t>数据</a:t>
            </a:r>
            <a:r>
              <a:rPr lang="en-US" altLang="zh-CN" dirty="0">
                <a:solidFill>
                  <a:srgbClr val="FF0000"/>
                </a:solidFill>
              </a:rPr>
              <a:t>(sensor data):</a:t>
            </a:r>
            <a:r>
              <a:rPr lang="zh-CN" altLang="en-US" dirty="0"/>
              <a:t>分布在不同地理位置上的传感器</a:t>
            </a:r>
            <a:r>
              <a:rPr lang="en-US" altLang="zh-CN" dirty="0"/>
              <a:t>,</a:t>
            </a:r>
            <a:r>
              <a:rPr lang="zh-CN" altLang="en-US" dirty="0"/>
              <a:t>对所处环境进行感知</a:t>
            </a:r>
            <a:r>
              <a:rPr lang="en-US" altLang="zh-CN" dirty="0"/>
              <a:t>,</a:t>
            </a:r>
            <a:r>
              <a:rPr lang="zh-CN" altLang="en-US" dirty="0"/>
              <a:t>不断生成数据</a:t>
            </a:r>
            <a:r>
              <a:rPr lang="en-US" altLang="zh-CN" dirty="0"/>
              <a:t>.</a:t>
            </a:r>
            <a:r>
              <a:rPr lang="zh-CN" altLang="en-US" dirty="0"/>
              <a:t>即便对这些数据进行过滤</a:t>
            </a:r>
            <a:r>
              <a:rPr lang="en-US" altLang="zh-CN" dirty="0"/>
              <a:t>,</a:t>
            </a:r>
            <a:r>
              <a:rPr lang="zh-CN" altLang="en-US" dirty="0"/>
              <a:t>仅保留部分有效数据</a:t>
            </a:r>
            <a:r>
              <a:rPr lang="en-US" altLang="zh-CN" dirty="0"/>
              <a:t>,</a:t>
            </a:r>
            <a:r>
              <a:rPr lang="zh-CN" altLang="en-US" dirty="0"/>
              <a:t>长时间累积的数据量也是非常惊人的</a:t>
            </a:r>
            <a:r>
              <a:rPr lang="en-US" altLang="zh-CN" dirty="0" smtClean="0"/>
              <a:t>;</a:t>
            </a:r>
          </a:p>
          <a:p>
            <a:pPr marL="457200" indent="-457200">
              <a:buAutoNum type="arabicParenBoth"/>
            </a:pPr>
            <a:r>
              <a:rPr lang="zh-CN" altLang="en-US" dirty="0" smtClean="0">
                <a:solidFill>
                  <a:srgbClr val="FF0000"/>
                </a:solidFill>
              </a:rPr>
              <a:t>网站</a:t>
            </a:r>
            <a:r>
              <a:rPr lang="zh-CN" altLang="en-US" dirty="0">
                <a:solidFill>
                  <a:srgbClr val="FF0000"/>
                </a:solidFill>
              </a:rPr>
              <a:t>点击流数据</a:t>
            </a:r>
            <a:r>
              <a:rPr lang="en-US" altLang="zh-CN" dirty="0">
                <a:solidFill>
                  <a:srgbClr val="FF0000"/>
                </a:solidFill>
              </a:rPr>
              <a:t>(click stream data):</a:t>
            </a:r>
            <a:r>
              <a:rPr lang="zh-CN" altLang="en-US" dirty="0"/>
              <a:t>为了进行有效的市场营销和推广</a:t>
            </a:r>
            <a:r>
              <a:rPr lang="en-US" altLang="zh-CN" dirty="0"/>
              <a:t>,</a:t>
            </a:r>
            <a:r>
              <a:rPr lang="zh-CN" altLang="en-US" dirty="0"/>
              <a:t>用户在网上的每个点击及其时间都被记录下来</a:t>
            </a:r>
            <a:r>
              <a:rPr lang="en-US" altLang="zh-CN" dirty="0"/>
              <a:t>;</a:t>
            </a:r>
            <a:r>
              <a:rPr lang="zh-CN" altLang="en-US" dirty="0"/>
              <a:t>利用这些数据</a:t>
            </a:r>
            <a:r>
              <a:rPr lang="en-US" altLang="zh-CN" dirty="0"/>
              <a:t>,</a:t>
            </a:r>
            <a:r>
              <a:rPr lang="zh-CN" altLang="en-US" dirty="0"/>
              <a:t>服务提供商可以对用户存取模式进行仔细的分析</a:t>
            </a:r>
            <a:r>
              <a:rPr lang="en-US" altLang="zh-CN" dirty="0"/>
              <a:t>,</a:t>
            </a:r>
            <a:r>
              <a:rPr lang="zh-CN" altLang="en-US" dirty="0"/>
              <a:t>从而提供更加具有针对性的服务</a:t>
            </a:r>
            <a:r>
              <a:rPr lang="en-US" altLang="zh-CN" dirty="0" smtClean="0"/>
              <a:t>;</a:t>
            </a:r>
          </a:p>
          <a:p>
            <a:pPr marL="457200" indent="-457200">
              <a:buAutoNum type="arabicParenBoth"/>
            </a:pPr>
            <a:r>
              <a:rPr lang="zh-CN" altLang="en-US" dirty="0" smtClean="0">
                <a:solidFill>
                  <a:srgbClr val="FF0000"/>
                </a:solidFill>
              </a:rPr>
              <a:t>移动</a:t>
            </a:r>
            <a:r>
              <a:rPr lang="zh-CN" altLang="en-US" dirty="0">
                <a:solidFill>
                  <a:srgbClr val="FF0000"/>
                </a:solidFill>
              </a:rPr>
              <a:t>设备数据</a:t>
            </a:r>
            <a:r>
              <a:rPr lang="en-US" altLang="zh-CN" dirty="0">
                <a:solidFill>
                  <a:srgbClr val="FF0000"/>
                </a:solidFill>
              </a:rPr>
              <a:t>(mobile device data):</a:t>
            </a:r>
            <a:r>
              <a:rPr lang="zh-CN" altLang="en-US" dirty="0"/>
              <a:t>通过移动电子设备包括移动电话和</a:t>
            </a:r>
            <a:r>
              <a:rPr lang="en-US" altLang="zh-CN" dirty="0"/>
              <a:t>PDA</a:t>
            </a:r>
            <a:r>
              <a:rPr lang="zh-CN" altLang="en-US" dirty="0"/>
              <a:t>、导航设备等</a:t>
            </a:r>
            <a:r>
              <a:rPr lang="en-US" altLang="zh-CN" dirty="0"/>
              <a:t>,</a:t>
            </a:r>
            <a:r>
              <a:rPr lang="zh-CN" altLang="en-US" dirty="0"/>
              <a:t>我们可以获得设备和人员的位置、移动、用户行为等信息</a:t>
            </a:r>
            <a:r>
              <a:rPr lang="en-US" altLang="zh-CN" dirty="0"/>
              <a:t>,</a:t>
            </a:r>
            <a:r>
              <a:rPr lang="zh-CN" altLang="en-US" dirty="0"/>
              <a:t>对这些信息进行及时的分析</a:t>
            </a:r>
            <a:r>
              <a:rPr lang="en-US" altLang="zh-CN" dirty="0"/>
              <a:t>,</a:t>
            </a:r>
            <a:r>
              <a:rPr lang="zh-CN" altLang="en-US" dirty="0"/>
              <a:t>可以帮助我们进行有效的决策</a:t>
            </a:r>
            <a:r>
              <a:rPr lang="en-US" altLang="zh-CN" dirty="0"/>
              <a:t>,</a:t>
            </a:r>
            <a:r>
              <a:rPr lang="zh-CN" altLang="en-US" dirty="0"/>
              <a:t>比如交通监控和疏导系统</a:t>
            </a:r>
            <a:r>
              <a:rPr lang="en-US" altLang="zh-CN" dirty="0" smtClean="0"/>
              <a:t>;</a:t>
            </a:r>
          </a:p>
          <a:p>
            <a:pPr marL="457200" indent="-457200">
              <a:buAutoNum type="arabicParenBoth"/>
            </a:pPr>
            <a:r>
              <a:rPr lang="zh-CN" altLang="en-US" dirty="0" smtClean="0">
                <a:solidFill>
                  <a:srgbClr val="FF0000"/>
                </a:solidFill>
              </a:rPr>
              <a:t>射频 </a:t>
            </a:r>
            <a:r>
              <a:rPr lang="en-US" altLang="zh-CN" dirty="0">
                <a:solidFill>
                  <a:srgbClr val="FF0000"/>
                </a:solidFill>
              </a:rPr>
              <a:t>ID </a:t>
            </a:r>
            <a:r>
              <a:rPr lang="zh-CN" altLang="en-US" dirty="0">
                <a:solidFill>
                  <a:srgbClr val="FF0000"/>
                </a:solidFill>
              </a:rPr>
              <a:t>数据</a:t>
            </a:r>
            <a:r>
              <a:rPr lang="en-US" altLang="zh-CN" dirty="0">
                <a:solidFill>
                  <a:srgbClr val="FF0000"/>
                </a:solidFill>
              </a:rPr>
              <a:t>(RFID data):</a:t>
            </a:r>
            <a:r>
              <a:rPr lang="en-US" altLang="zh-CN" dirty="0"/>
              <a:t>RFID </a:t>
            </a:r>
            <a:r>
              <a:rPr lang="zh-CN" altLang="en-US" dirty="0"/>
              <a:t>可以嵌入到产品中</a:t>
            </a:r>
            <a:r>
              <a:rPr lang="en-US" altLang="zh-CN" dirty="0"/>
              <a:t>,</a:t>
            </a:r>
            <a:r>
              <a:rPr lang="zh-CN" altLang="en-US" dirty="0"/>
              <a:t>实现物体的跟踪</a:t>
            </a:r>
            <a:r>
              <a:rPr lang="en-US" altLang="zh-CN" dirty="0"/>
              <a:t>.</a:t>
            </a:r>
            <a:r>
              <a:rPr lang="zh-CN" altLang="en-US" dirty="0"/>
              <a:t>一旦 </a:t>
            </a:r>
            <a:r>
              <a:rPr lang="en-US" altLang="zh-CN" dirty="0"/>
              <a:t>RFID </a:t>
            </a:r>
            <a:r>
              <a:rPr lang="zh-CN" altLang="en-US" dirty="0"/>
              <a:t>得到广泛的应用</a:t>
            </a:r>
            <a:r>
              <a:rPr lang="en-US" altLang="zh-CN" dirty="0"/>
              <a:t>,</a:t>
            </a:r>
            <a:r>
              <a:rPr lang="zh-CN" altLang="en-US" dirty="0"/>
              <a:t>将是大量数据的主要来源之一</a:t>
            </a:r>
            <a:r>
              <a:rPr lang="en-US" altLang="zh-CN" dirty="0"/>
              <a:t>.</a:t>
            </a:r>
            <a:endParaRPr lang="zh-CN" altLang="en-US" dirty="0"/>
          </a:p>
        </p:txBody>
      </p:sp>
    </p:spTree>
    <p:extLst>
      <p:ext uri="{BB962C8B-B14F-4D97-AF65-F5344CB8AC3E}">
        <p14:creationId xmlns:p14="http://schemas.microsoft.com/office/powerpoint/2010/main" val="17891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09600" y="274638"/>
            <a:ext cx="6604111" cy="851712"/>
          </a:xfrm>
        </p:spPr>
        <p:txBody>
          <a:bodyPr/>
          <a:lstStyle/>
          <a:p>
            <a:r>
              <a:rPr lang="en-US" altLang="zh-CN" dirty="0" smtClean="0"/>
              <a:t>1.4 </a:t>
            </a:r>
            <a:r>
              <a:rPr lang="zh-CN" altLang="en-US" dirty="0" smtClean="0"/>
              <a:t>从数据库（</a:t>
            </a:r>
            <a:r>
              <a:rPr lang="en-US" altLang="zh-CN" dirty="0" smtClean="0"/>
              <a:t>DB</a:t>
            </a:r>
            <a:r>
              <a:rPr lang="zh-CN" altLang="en-US" dirty="0" smtClean="0"/>
              <a:t>）到大数据（</a:t>
            </a:r>
            <a:r>
              <a:rPr lang="en-US" altLang="zh-CN" dirty="0" smtClean="0"/>
              <a:t>BD</a:t>
            </a:r>
            <a:r>
              <a:rPr lang="zh-CN" altLang="en-US" dirty="0" smtClean="0"/>
              <a:t>）</a:t>
            </a:r>
            <a:endParaRPr lang="zh-CN" altLang="en-US" dirty="0"/>
          </a:p>
        </p:txBody>
      </p:sp>
      <p:sp>
        <p:nvSpPr>
          <p:cNvPr id="6" name="内容占位符 5"/>
          <p:cNvSpPr>
            <a:spLocks noGrp="1"/>
          </p:cNvSpPr>
          <p:nvPr>
            <p:ph sz="quarter" idx="10"/>
          </p:nvPr>
        </p:nvSpPr>
        <p:spPr>
          <a:xfrm>
            <a:off x="665163" y="1436688"/>
            <a:ext cx="6476540" cy="4872632"/>
          </a:xfrm>
        </p:spPr>
        <p:txBody>
          <a:bodyPr/>
          <a:lstStyle/>
          <a:p>
            <a:r>
              <a:rPr lang="zh-CN" altLang="zh-CN" dirty="0" smtClean="0"/>
              <a:t>大</a:t>
            </a:r>
            <a:r>
              <a:rPr lang="zh-CN" altLang="zh-CN" dirty="0"/>
              <a:t>数据的出现，必将颠覆传统的数据管理方式。在</a:t>
            </a:r>
            <a:r>
              <a:rPr lang="zh-CN" altLang="zh-CN" dirty="0">
                <a:solidFill>
                  <a:srgbClr val="FF0000"/>
                </a:solidFill>
              </a:rPr>
              <a:t>数据来源、数据处理方式和数据思维</a:t>
            </a:r>
            <a:r>
              <a:rPr lang="zh-CN" altLang="zh-CN" dirty="0"/>
              <a:t>等方面都会对其带来革命性的变化</a:t>
            </a:r>
            <a:r>
              <a:rPr lang="zh-CN" altLang="zh-CN" dirty="0" smtClean="0"/>
              <a:t>。</a:t>
            </a:r>
            <a:endParaRPr lang="zh-CN" altLang="zh-CN" dirty="0"/>
          </a:p>
        </p:txBody>
      </p:sp>
      <p:sp>
        <p:nvSpPr>
          <p:cNvPr id="4" name="日期占位符 3"/>
          <p:cNvSpPr>
            <a:spLocks noGrp="1"/>
          </p:cNvSpPr>
          <p:nvPr>
            <p:ph type="dt" sz="half" idx="4294967295"/>
          </p:nvPr>
        </p:nvSpPr>
        <p:spPr>
          <a:xfrm>
            <a:off x="0" y="6356350"/>
            <a:ext cx="2844800" cy="365125"/>
          </a:xfrm>
        </p:spPr>
        <p:txBody>
          <a:bodyPr/>
          <a:lstStyle/>
          <a:p>
            <a:fld id="{50303CD5-E290-414A-9C78-04E6A778C932}" type="datetime1">
              <a:rPr lang="zh-TW" altLang="en-US" smtClean="0"/>
              <a:t>2013/5/24</a:t>
            </a:fld>
            <a:endParaRPr lang="zh-TW" altLang="en-US"/>
          </a:p>
        </p:txBody>
      </p:sp>
      <p:pic>
        <p:nvPicPr>
          <p:cNvPr id="4098" name="Picture 2" descr="http://pic.jschina.com.cn/0/14/64/83/14648356_09767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67" y="2276872"/>
            <a:ext cx="3816424" cy="24980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525079" y="3284984"/>
            <a:ext cx="1440160" cy="528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Times New Roman" pitchFamily="18" charset="0"/>
                <a:cs typeface="Times New Roman" pitchFamily="18" charset="0"/>
              </a:rPr>
              <a:t>Data Base</a:t>
            </a:r>
            <a:endParaRPr lang="zh-CN" altLang="en-US" sz="2000" dirty="0">
              <a:latin typeface="Times New Roman" pitchFamily="18" charset="0"/>
              <a:cs typeface="Times New Roman" pitchFamily="18" charset="0"/>
            </a:endParaRPr>
          </a:p>
        </p:txBody>
      </p:sp>
      <p:sp>
        <p:nvSpPr>
          <p:cNvPr id="7" name="矩形 6"/>
          <p:cNvSpPr/>
          <p:nvPr/>
        </p:nvSpPr>
        <p:spPr>
          <a:xfrm>
            <a:off x="4621423" y="3295219"/>
            <a:ext cx="1440160" cy="528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itchFamily="18" charset="0"/>
                <a:cs typeface="Times New Roman" pitchFamily="18" charset="0"/>
              </a:rPr>
              <a:t>Big Data</a:t>
            </a:r>
            <a:endParaRPr lang="zh-CN" altLang="en-US" sz="2000" dirty="0">
              <a:latin typeface="Times New Roman" pitchFamily="18" charset="0"/>
              <a:cs typeface="Times New Roman" pitchFamily="18" charset="0"/>
            </a:endParaRPr>
          </a:p>
        </p:txBody>
      </p:sp>
      <p:sp>
        <p:nvSpPr>
          <p:cNvPr id="3" name="下箭头 2"/>
          <p:cNvSpPr/>
          <p:nvPr/>
        </p:nvSpPr>
        <p:spPr>
          <a:xfrm>
            <a:off x="2029135" y="3969060"/>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5233491" y="4041068"/>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7087" y="4736237"/>
            <a:ext cx="1440160" cy="528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Times New Roman" pitchFamily="18" charset="0"/>
                <a:cs typeface="Times New Roman" pitchFamily="18" charset="0"/>
              </a:rPr>
              <a:t>池塘捕鱼</a:t>
            </a:r>
            <a:endParaRPr lang="zh-CN" altLang="en-US" sz="2000" dirty="0">
              <a:latin typeface="Times New Roman" pitchFamily="18" charset="0"/>
              <a:cs typeface="Times New Roman" pitchFamily="18" charset="0"/>
            </a:endParaRPr>
          </a:p>
        </p:txBody>
      </p:sp>
      <p:sp>
        <p:nvSpPr>
          <p:cNvPr id="11" name="矩形 10"/>
          <p:cNvSpPr/>
          <p:nvPr/>
        </p:nvSpPr>
        <p:spPr>
          <a:xfrm>
            <a:off x="4693431" y="4725144"/>
            <a:ext cx="1440160" cy="528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Times New Roman" pitchFamily="18" charset="0"/>
                <a:cs typeface="Times New Roman" pitchFamily="18" charset="0"/>
              </a:rPr>
              <a:t>大海捕鱼</a:t>
            </a:r>
            <a:endParaRPr lang="zh-CN" altLang="en-US" sz="2000" dirty="0">
              <a:latin typeface="Times New Roman" pitchFamily="18" charset="0"/>
              <a:cs typeface="Times New Roman" pitchFamily="18" charset="0"/>
            </a:endParaRPr>
          </a:p>
        </p:txBody>
      </p:sp>
      <p:sp>
        <p:nvSpPr>
          <p:cNvPr id="12" name="Freeform 10"/>
          <p:cNvSpPr>
            <a:spLocks/>
          </p:cNvSpPr>
          <p:nvPr/>
        </p:nvSpPr>
        <p:spPr bwMode="gray">
          <a:xfrm>
            <a:off x="3021154" y="3723568"/>
            <a:ext cx="1600269" cy="317500"/>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bg1">
              <a:lumMod val="85000"/>
            </a:schemeClr>
          </a:solidFill>
          <a:ln>
            <a:noFill/>
          </a:ln>
        </p:spPr>
        <p:txBody>
          <a:bodyPr wrap="none" anchor="ctr"/>
          <a:lstStyle/>
          <a:p>
            <a:pPr fontAlgn="auto">
              <a:spcBef>
                <a:spcPts val="0"/>
              </a:spcBef>
              <a:spcAft>
                <a:spcPts val="0"/>
              </a:spcAft>
              <a:defRPr/>
            </a:pPr>
            <a:endParaRPr lang="zh-CN" altLang="en-US">
              <a:latin typeface="+mn-lt"/>
              <a:ea typeface="+mn-ea"/>
            </a:endParaRPr>
          </a:p>
        </p:txBody>
      </p:sp>
      <p:sp>
        <p:nvSpPr>
          <p:cNvPr id="13" name="Freeform 16"/>
          <p:cNvSpPr>
            <a:spLocks/>
          </p:cNvSpPr>
          <p:nvPr/>
        </p:nvSpPr>
        <p:spPr bwMode="gray">
          <a:xfrm flipH="1" flipV="1">
            <a:off x="3038158" y="4508227"/>
            <a:ext cx="1662183" cy="288925"/>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bg1">
              <a:lumMod val="85000"/>
            </a:schemeClr>
          </a:solidFill>
          <a:ln>
            <a:noFill/>
          </a:ln>
        </p:spPr>
        <p:txBody>
          <a:bodyPr wrap="none" anchor="ctr"/>
          <a:lstStyle/>
          <a:p>
            <a:pPr fontAlgn="auto">
              <a:spcBef>
                <a:spcPts val="0"/>
              </a:spcBef>
              <a:spcAft>
                <a:spcPts val="0"/>
              </a:spcAft>
              <a:defRPr/>
            </a:pPr>
            <a:endParaRPr lang="zh-CN" altLang="en-US">
              <a:latin typeface="+mn-lt"/>
              <a:ea typeface="+mn-ea"/>
            </a:endParaRPr>
          </a:p>
        </p:txBody>
      </p:sp>
      <p:sp>
        <p:nvSpPr>
          <p:cNvPr id="14" name="Text Box 19"/>
          <p:cNvSpPr txBox="1">
            <a:spLocks noChangeArrowheads="1"/>
          </p:cNvSpPr>
          <p:nvPr/>
        </p:nvSpPr>
        <p:spPr bwMode="auto">
          <a:xfrm>
            <a:off x="2857227" y="4103784"/>
            <a:ext cx="1977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spcBef>
                <a:spcPct val="50000"/>
              </a:spcBef>
            </a:pPr>
            <a:r>
              <a:rPr lang="zh-CN" altLang="en-US" sz="1800" b="1" dirty="0" smtClean="0">
                <a:solidFill>
                  <a:srgbClr val="00B0F0"/>
                </a:solidFill>
                <a:latin typeface="微软雅黑" pitchFamily="34" charset="-122"/>
                <a:ea typeface="微软雅黑" pitchFamily="34" charset="-122"/>
              </a:rPr>
              <a:t>比   较</a:t>
            </a:r>
            <a:endParaRPr lang="zh-CN" altLang="en-US" sz="18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40374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a:t>从数据库（</a:t>
            </a:r>
            <a:r>
              <a:rPr lang="en-US" altLang="zh-CN" dirty="0"/>
              <a:t>DB</a:t>
            </a:r>
            <a:r>
              <a:rPr lang="zh-CN" altLang="en-US" dirty="0"/>
              <a:t>）到大数据（</a:t>
            </a:r>
            <a:r>
              <a:rPr lang="en-US" altLang="zh-CN" dirty="0"/>
              <a:t>BD</a:t>
            </a:r>
            <a:r>
              <a:rPr lang="zh-CN" altLang="en-US" dirty="0"/>
              <a:t>）</a:t>
            </a:r>
          </a:p>
        </p:txBody>
      </p:sp>
      <p:graphicFrame>
        <p:nvGraphicFramePr>
          <p:cNvPr id="3" name="表格 2"/>
          <p:cNvGraphicFramePr>
            <a:graphicFrameLocks noGrp="1"/>
          </p:cNvGraphicFramePr>
          <p:nvPr>
            <p:extLst>
              <p:ext uri="{D42A27DB-BD31-4B8C-83A1-F6EECF244321}">
                <p14:modId xmlns:p14="http://schemas.microsoft.com/office/powerpoint/2010/main" val="1608510342"/>
              </p:ext>
            </p:extLst>
          </p:nvPr>
        </p:nvGraphicFramePr>
        <p:xfrm>
          <a:off x="1201043" y="1448780"/>
          <a:ext cx="9901100" cy="4860539"/>
        </p:xfrm>
        <a:graphic>
          <a:graphicData uri="http://schemas.openxmlformats.org/drawingml/2006/table">
            <a:tbl>
              <a:tblPr firstRow="1" bandRow="1">
                <a:tableStyleId>{5C22544A-7EE6-4342-B048-85BDC9FD1C3A}</a:tableStyleId>
              </a:tblPr>
              <a:tblGrid>
                <a:gridCol w="2475275"/>
                <a:gridCol w="3587355"/>
                <a:gridCol w="3838470"/>
              </a:tblGrid>
              <a:tr h="537799">
                <a:tc>
                  <a:txBody>
                    <a:bodyPr/>
                    <a:lstStyle/>
                    <a:p>
                      <a:pPr algn="ctr"/>
                      <a:r>
                        <a:rPr lang="zh-CN" altLang="en-US" sz="1600" b="1" dirty="0" smtClean="0"/>
                        <a:t>不同点</a:t>
                      </a:r>
                      <a:endParaRPr lang="zh-CN" altLang="en-US" sz="1600" b="1" dirty="0"/>
                    </a:p>
                  </a:txBody>
                  <a:tcPr/>
                </a:tc>
                <a:tc>
                  <a:txBody>
                    <a:bodyPr/>
                    <a:lstStyle/>
                    <a:p>
                      <a:pPr algn="ctr"/>
                      <a:r>
                        <a:rPr lang="en-US" altLang="zh-CN" sz="2000" dirty="0" smtClean="0">
                          <a:latin typeface="Times New Roman" pitchFamily="18" charset="0"/>
                          <a:cs typeface="Times New Roman" pitchFamily="18" charset="0"/>
                        </a:rPr>
                        <a:t>Database</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latin typeface="Times New Roman" pitchFamily="18" charset="0"/>
                          <a:cs typeface="Times New Roman" pitchFamily="18" charset="0"/>
                        </a:rPr>
                        <a:t>Big Data</a:t>
                      </a:r>
                      <a:endParaRPr lang="zh-CN" altLang="en-US" sz="2000" dirty="0">
                        <a:latin typeface="Times New Roman" pitchFamily="18" charset="0"/>
                        <a:cs typeface="Times New Roman" pitchFamily="18" charset="0"/>
                      </a:endParaRPr>
                    </a:p>
                  </a:txBody>
                  <a:tcPr/>
                </a:tc>
              </a:tr>
              <a:tr h="928256">
                <a:tc>
                  <a:txBody>
                    <a:bodyPr/>
                    <a:lstStyle/>
                    <a:p>
                      <a:pPr algn="l"/>
                      <a:r>
                        <a:rPr kumimoji="0" lang="en-US"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 </a:t>
                      </a:r>
                      <a:r>
                        <a:rPr kumimoji="0" lang="zh-CN"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数据规模</a:t>
                      </a:r>
                      <a:endParaRPr lang="zh-CN" altLang="en-US" sz="1400" dirty="0">
                        <a:latin typeface="Times New Roman" pitchFamily="18" charset="0"/>
                        <a:ea typeface="黑体" pitchFamily="49" charset="-122"/>
                        <a:cs typeface="Times New Roman" pitchFamily="18" charset="0"/>
                      </a:endParaRPr>
                    </a:p>
                  </a:txBody>
                  <a:tcPr anchor="ctr"/>
                </a:tc>
                <a:tc>
                  <a:txBody>
                    <a:bodyPr/>
                    <a:lstStyle/>
                    <a:p>
                      <a:r>
                        <a:rPr lang="en-US" altLang="zh-CN" sz="1600" b="0" dirty="0" smtClean="0">
                          <a:latin typeface="Times New Roman" pitchFamily="18" charset="0"/>
                          <a:ea typeface="黑体" pitchFamily="49" charset="-122"/>
                          <a:cs typeface="Times New Roman" pitchFamily="18" charset="0"/>
                        </a:rPr>
                        <a:t>VLDB(Very Large Database)</a:t>
                      </a:r>
                    </a:p>
                    <a:p>
                      <a:r>
                        <a:rPr lang="en-US" altLang="zh-CN" sz="1600" b="0" dirty="0" smtClean="0">
                          <a:latin typeface="Times New Roman" pitchFamily="18" charset="0"/>
                          <a:ea typeface="黑体" pitchFamily="49" charset="-122"/>
                          <a:cs typeface="Times New Roman" pitchFamily="18" charset="0"/>
                        </a:rPr>
                        <a:t> MB</a:t>
                      </a:r>
                      <a:endParaRPr lang="zh-CN" altLang="en-US" sz="1600" b="0" dirty="0">
                        <a:latin typeface="Times New Roman" pitchFamily="18" charset="0"/>
                        <a:ea typeface="黑体" pitchFamily="49" charset="-122"/>
                        <a:cs typeface="Times New Roman" pitchFamily="18" charset="0"/>
                      </a:endParaRPr>
                    </a:p>
                  </a:txBody>
                  <a:tcPr anchor="ctr"/>
                </a:tc>
                <a:tc>
                  <a:txBody>
                    <a:bodyPr/>
                    <a:lstStyle/>
                    <a:p>
                      <a:r>
                        <a:rPr lang="en-US" altLang="zh-CN" sz="1600" b="0" dirty="0" smtClean="0">
                          <a:latin typeface="Times New Roman" pitchFamily="18" charset="0"/>
                          <a:ea typeface="黑体" pitchFamily="49" charset="-122"/>
                          <a:cs typeface="Times New Roman" pitchFamily="18" charset="0"/>
                        </a:rPr>
                        <a:t>XLDB(Extremely Large Database) GB/</a:t>
                      </a:r>
                      <a:r>
                        <a:rPr lang="zh-CN" altLang="en-US" sz="1600" b="0" dirty="0" smtClean="0">
                          <a:latin typeface="Times New Roman" pitchFamily="18" charset="0"/>
                          <a:ea typeface="黑体" pitchFamily="49" charset="-122"/>
                          <a:cs typeface="Times New Roman" pitchFamily="18" charset="0"/>
                        </a:rPr>
                        <a:t> </a:t>
                      </a:r>
                      <a:r>
                        <a:rPr lang="en-US" altLang="zh-CN" sz="1600" b="0" dirty="0" smtClean="0">
                          <a:latin typeface="Times New Roman" pitchFamily="18" charset="0"/>
                          <a:ea typeface="黑体" pitchFamily="49" charset="-122"/>
                          <a:cs typeface="Times New Roman" pitchFamily="18" charset="0"/>
                        </a:rPr>
                        <a:t>TB/PB </a:t>
                      </a:r>
                      <a:endParaRPr lang="zh-CN" altLang="en-US" sz="1600" b="0" dirty="0">
                        <a:latin typeface="Times New Roman" pitchFamily="18" charset="0"/>
                        <a:ea typeface="黑体" pitchFamily="49" charset="-122"/>
                        <a:cs typeface="Times New Roman" pitchFamily="18" charset="0"/>
                      </a:endParaRPr>
                    </a:p>
                  </a:txBody>
                  <a:tcPr anchor="ctr"/>
                </a:tc>
              </a:tr>
              <a:tr h="846034">
                <a:tc>
                  <a:txBody>
                    <a:bodyPr/>
                    <a:lstStyle/>
                    <a:p>
                      <a:pPr algn="l"/>
                      <a:r>
                        <a:rPr kumimoji="0" lang="en-US"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 </a:t>
                      </a:r>
                      <a:r>
                        <a:rPr kumimoji="0" lang="zh-CN"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数据类型</a:t>
                      </a:r>
                      <a:endParaRPr lang="zh-CN" altLang="en-US" sz="1400" dirty="0">
                        <a:latin typeface="Times New Roman" pitchFamily="18" charset="0"/>
                        <a:ea typeface="黑体" pitchFamily="49" charset="-122"/>
                        <a:cs typeface="Times New Roman" pitchFamily="18"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种类单一，往往仅仅有一种或少数几种，这些数据又以结构化数据为主</a:t>
                      </a:r>
                      <a:endParaRPr lang="zh-CN" altLang="en-US" sz="1600" b="0" dirty="0">
                        <a:latin typeface="Times New Roman" pitchFamily="18" charset="0"/>
                        <a:ea typeface="黑体" pitchFamily="49" charset="-122"/>
                        <a:cs typeface="Times New Roman" pitchFamily="18"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种类繁多，数以千计</a:t>
                      </a:r>
                      <a:endParaRPr lang="en-US" altLang="zh-CN" sz="1600" b="0" dirty="0" smtClean="0">
                        <a:latin typeface="Times New Roman" pitchFamily="18" charset="0"/>
                        <a:ea typeface="黑体" pitchFamily="49" charset="-122"/>
                        <a:cs typeface="Times New Roman" pitchFamily="18" charset="0"/>
                      </a:endParaRPr>
                    </a:p>
                    <a:p>
                      <a:r>
                        <a:rPr lang="zh-CN" altLang="en-US" sz="1600" b="0" dirty="0" smtClean="0">
                          <a:latin typeface="Times New Roman" pitchFamily="18" charset="0"/>
                          <a:ea typeface="黑体" pitchFamily="49" charset="-122"/>
                          <a:cs typeface="Times New Roman" pitchFamily="18" charset="0"/>
                        </a:rPr>
                        <a:t>结构化、半结构化以及非结构化的数据</a:t>
                      </a:r>
                      <a:endParaRPr lang="zh-CN" altLang="en-US" sz="1600" b="0" dirty="0">
                        <a:latin typeface="Times New Roman" pitchFamily="18" charset="0"/>
                        <a:ea typeface="黑体" pitchFamily="49" charset="-122"/>
                        <a:cs typeface="Times New Roman" pitchFamily="18" charset="0"/>
                      </a:endParaRPr>
                    </a:p>
                  </a:txBody>
                  <a:tcPr anchor="ctr"/>
                </a:tc>
              </a:tr>
              <a:tr h="743793">
                <a:tc>
                  <a:txBody>
                    <a:bodyPr/>
                    <a:lstStyle/>
                    <a:p>
                      <a:pPr algn="l"/>
                      <a:r>
                        <a:rPr kumimoji="0" lang="en-US"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 </a:t>
                      </a:r>
                      <a:r>
                        <a:rPr kumimoji="0" lang="zh-CN"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模式和数据的关系</a:t>
                      </a:r>
                      <a:endParaRPr lang="zh-CN" altLang="en-US" sz="1400" dirty="0">
                        <a:latin typeface="Times New Roman" pitchFamily="18" charset="0"/>
                        <a:ea typeface="黑体" pitchFamily="49" charset="-122"/>
                        <a:cs typeface="Times New Roman" pitchFamily="18"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先有模式，再有数据</a:t>
                      </a:r>
                      <a:endParaRPr lang="zh-CN" altLang="en-US" sz="1600" b="0" dirty="0">
                        <a:latin typeface="Times New Roman" pitchFamily="18" charset="0"/>
                        <a:ea typeface="黑体" pitchFamily="49" charset="-122"/>
                        <a:cs typeface="Times New Roman" pitchFamily="18"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难以预先确定模式且模式随着数据量的增长处于不断的演变</a:t>
                      </a:r>
                      <a:endParaRPr lang="zh-CN" altLang="en-US" sz="1600" b="0" dirty="0">
                        <a:latin typeface="Times New Roman" pitchFamily="18" charset="0"/>
                        <a:ea typeface="黑体" pitchFamily="49" charset="-122"/>
                        <a:cs typeface="Times New Roman" pitchFamily="18" charset="0"/>
                      </a:endParaRPr>
                    </a:p>
                  </a:txBody>
                  <a:tcPr anchor="ctr"/>
                </a:tc>
              </a:tr>
              <a:tr h="743793">
                <a:tc>
                  <a:txBody>
                    <a:bodyPr/>
                    <a:lstStyle/>
                    <a:p>
                      <a:pPr marL="0" marR="0" lvl="0" indent="88900" algn="l" defTabSz="914400" rtl="0" eaLnBrk="0" fontAlgn="base" latinLnBrk="0" hangingPunct="0">
                        <a:lnSpc>
                          <a:spcPct val="100000"/>
                        </a:lnSpc>
                        <a:spcBef>
                          <a:spcPct val="20000"/>
                        </a:spcBef>
                        <a:spcAft>
                          <a:spcPct val="0"/>
                        </a:spcAft>
                        <a:buClrTx/>
                        <a:buSzTx/>
                        <a:buFontTx/>
                        <a:buNone/>
                        <a:tabLst/>
                        <a:defRPr/>
                      </a:pPr>
                      <a:r>
                        <a:rPr kumimoji="0" lang="zh-CN"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处理对象</a:t>
                      </a:r>
                      <a:endParaRPr kumimoji="0" lang="en-US"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“鱼”仅仅处理对象</a:t>
                      </a:r>
                      <a:endParaRPr lang="zh-CN" altLang="en-US" sz="1600" b="0" dirty="0">
                        <a:latin typeface="Times New Roman" pitchFamily="18" charset="0"/>
                        <a:ea typeface="黑体" pitchFamily="49" charset="-122"/>
                        <a:cs typeface="Times New Roman" pitchFamily="18" charset="0"/>
                      </a:endParaRPr>
                    </a:p>
                  </a:txBody>
                  <a:tcPr anchor="ctr"/>
                </a:tc>
                <a:tc>
                  <a:txBody>
                    <a:bodyPr/>
                    <a:lstStyle/>
                    <a:p>
                      <a:r>
                        <a:rPr lang="zh-CN" altLang="en-US" sz="1600" b="0" dirty="0" smtClean="0">
                          <a:latin typeface="Times New Roman" pitchFamily="18" charset="0"/>
                          <a:ea typeface="黑体" pitchFamily="49" charset="-122"/>
                          <a:cs typeface="Times New Roman" pitchFamily="18" charset="0"/>
                        </a:rPr>
                        <a:t>将数据作为一种资源来辅助解决其他诸多领域的问题</a:t>
                      </a:r>
                      <a:endParaRPr lang="zh-CN" altLang="en-US" sz="1600" b="0" dirty="0">
                        <a:latin typeface="Times New Roman" pitchFamily="18" charset="0"/>
                        <a:ea typeface="黑体" pitchFamily="49" charset="-122"/>
                        <a:cs typeface="Times New Roman" pitchFamily="18" charset="0"/>
                      </a:endParaRPr>
                    </a:p>
                  </a:txBody>
                  <a:tcPr anchor="ctr"/>
                </a:tc>
              </a:tr>
              <a:tr h="1060864">
                <a:tc>
                  <a:txBody>
                    <a:bodyPr/>
                    <a:lstStyle/>
                    <a:p>
                      <a:pPr marL="0" marR="0" lvl="0" indent="88900" algn="l" defTabSz="914400" rtl="0" eaLnBrk="0" fontAlgn="base" latinLnBrk="0" hangingPunct="0">
                        <a:lnSpc>
                          <a:spcPct val="100000"/>
                        </a:lnSpc>
                        <a:spcBef>
                          <a:spcPct val="20000"/>
                        </a:spcBef>
                        <a:spcAft>
                          <a:spcPct val="0"/>
                        </a:spcAft>
                        <a:buClrTx/>
                        <a:buSzTx/>
                        <a:buFontTx/>
                        <a:buNone/>
                        <a:tabLst/>
                        <a:defRPr/>
                      </a:pPr>
                      <a:r>
                        <a:rPr kumimoji="0" lang="zh-CN"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rPr>
                        <a:t>处理工具</a:t>
                      </a:r>
                      <a:endParaRPr kumimoji="0" lang="en-US" altLang="zh-CN" sz="1800" b="0" i="0" u="none" strike="noStrike" kern="0" cap="none" spc="0" normalizeH="0" baseline="0" noProof="0" dirty="0" smtClean="0">
                        <a:ln>
                          <a:noFill/>
                        </a:ln>
                        <a:solidFill>
                          <a:srgbClr val="000000"/>
                        </a:solidFill>
                        <a:effectLst/>
                        <a:uLnTx/>
                        <a:uFillTx/>
                        <a:latin typeface="Times New Roman" pitchFamily="18" charset="0"/>
                        <a:ea typeface="黑体" pitchFamily="49" charset="-122"/>
                        <a:cs typeface="Times New Roman" pitchFamily="18" charset="0"/>
                        <a:sym typeface="Calibri" pitchFamily="34" charset="0"/>
                      </a:endParaRPr>
                    </a:p>
                    <a:p>
                      <a:endParaRPr lang="zh-CN" altLang="en-US" sz="1400" dirty="0">
                        <a:latin typeface="Times New Roman" pitchFamily="18" charset="0"/>
                        <a:ea typeface="黑体" pitchFamily="49" charset="-122"/>
                        <a:cs typeface="Times New Roman" pitchFamily="18" charset="0"/>
                      </a:endParaRPr>
                    </a:p>
                  </a:txBody>
                  <a:tcPr anchor="ctr"/>
                </a:tc>
                <a:tc>
                  <a:txBody>
                    <a:bodyPr/>
                    <a:lstStyle/>
                    <a:p>
                      <a:r>
                        <a:rPr lang="en-US" altLang="zh-CN" sz="1600" b="0" dirty="0" smtClean="0">
                          <a:latin typeface="Times New Roman" pitchFamily="18" charset="0"/>
                          <a:ea typeface="黑体" pitchFamily="49" charset="-122"/>
                          <a:cs typeface="Times New Roman" pitchFamily="18" charset="0"/>
                        </a:rPr>
                        <a:t> One Size </a:t>
                      </a:r>
                      <a:r>
                        <a:rPr lang="en-US" altLang="zh-CN" sz="1600" b="0" dirty="0" err="1" smtClean="0">
                          <a:latin typeface="Times New Roman" pitchFamily="18" charset="0"/>
                          <a:ea typeface="黑体" pitchFamily="49" charset="-122"/>
                          <a:cs typeface="Times New Roman" pitchFamily="18" charset="0"/>
                        </a:rPr>
                        <a:t>FitsAll</a:t>
                      </a:r>
                      <a:endParaRPr lang="zh-CN" altLang="en-US" sz="1600" b="0" dirty="0">
                        <a:latin typeface="Times New Roman" pitchFamily="18" charset="0"/>
                        <a:ea typeface="黑体" pitchFamily="49" charset="-122"/>
                        <a:cs typeface="Times New Roman" pitchFamily="18" charset="0"/>
                      </a:endParaRPr>
                    </a:p>
                  </a:txBody>
                  <a:tcPr anchor="ctr"/>
                </a:tc>
                <a:tc>
                  <a:txBody>
                    <a:bodyPr/>
                    <a:lstStyle/>
                    <a:p>
                      <a:r>
                        <a:rPr lang="en-US" altLang="zh-CN" sz="1600" b="0" dirty="0" smtClean="0">
                          <a:latin typeface="Times New Roman" pitchFamily="18" charset="0"/>
                          <a:ea typeface="黑体" pitchFamily="49" charset="-122"/>
                          <a:cs typeface="Times New Roman" pitchFamily="18" charset="0"/>
                        </a:rPr>
                        <a:t>No Size </a:t>
                      </a:r>
                      <a:r>
                        <a:rPr lang="en-US" altLang="zh-CN" sz="1600" b="0" dirty="0" err="1" smtClean="0">
                          <a:latin typeface="Times New Roman" pitchFamily="18" charset="0"/>
                          <a:ea typeface="黑体" pitchFamily="49" charset="-122"/>
                          <a:cs typeface="Times New Roman" pitchFamily="18" charset="0"/>
                        </a:rPr>
                        <a:t>FitsAll</a:t>
                      </a:r>
                      <a:endParaRPr lang="zh-CN" altLang="en-US" sz="1600" b="0" dirty="0">
                        <a:latin typeface="Times New Roman" pitchFamily="18" charset="0"/>
                        <a:ea typeface="黑体" pitchFamily="49" charset="-122"/>
                        <a:cs typeface="Times New Roman" pitchFamily="18" charset="0"/>
                      </a:endParaRPr>
                    </a:p>
                  </a:txBody>
                  <a:tcPr anchor="ctr"/>
                </a:tc>
              </a:tr>
            </a:tbl>
          </a:graphicData>
        </a:graphic>
      </p:graphicFrame>
    </p:spTree>
    <p:extLst>
      <p:ext uri="{BB962C8B-B14F-4D97-AF65-F5344CB8AC3E}">
        <p14:creationId xmlns:p14="http://schemas.microsoft.com/office/powerpoint/2010/main" val="3787499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隶书" pitchFamily="2" charset="-122"/>
                <a:ea typeface="华文隶书" pitchFamily="2" charset="-122"/>
              </a:rPr>
              <a:t>走近</a:t>
            </a:r>
            <a:r>
              <a:rPr lang="en-US" altLang="zh-CN" dirty="0" smtClean="0">
                <a:latin typeface="华文隶书" pitchFamily="2" charset="-122"/>
                <a:ea typeface="华文隶书" pitchFamily="2" charset="-122"/>
              </a:rPr>
              <a:t>Big</a:t>
            </a:r>
            <a:r>
              <a:rPr lang="zh-CN" altLang="en-US" dirty="0" smtClean="0">
                <a:latin typeface="华文隶书" pitchFamily="2" charset="-122"/>
                <a:ea typeface="华文隶书" pitchFamily="2" charset="-122"/>
              </a:rPr>
              <a:t> </a:t>
            </a:r>
            <a:r>
              <a:rPr lang="en-US" altLang="zh-CN" dirty="0" smtClean="0">
                <a:latin typeface="华文隶书" pitchFamily="2" charset="-122"/>
                <a:ea typeface="华文隶书" pitchFamily="2" charset="-122"/>
              </a:rPr>
              <a:t>Data</a:t>
            </a:r>
            <a:endParaRPr lang="zh-CN" altLang="en-US" dirty="0">
              <a:latin typeface="华文隶书" pitchFamily="2" charset="-122"/>
              <a:ea typeface="华文隶书" pitchFamily="2" charset="-122"/>
            </a:endParaRPr>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AutoShape 3"/>
          <p:cNvSpPr>
            <a:spLocks noChangeArrowheads="1"/>
          </p:cNvSpPr>
          <p:nvPr/>
        </p:nvSpPr>
        <p:spPr bwMode="invGray">
          <a:xfrm>
            <a:off x="3901343" y="2066925"/>
            <a:ext cx="4995862"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大数据理论基础</a:t>
            </a:r>
            <a:endParaRPr lang="en-US" altLang="zh-CN" sz="2400" dirty="0">
              <a:solidFill>
                <a:srgbClr val="000000"/>
              </a:solidFill>
              <a:latin typeface="黑体" pitchFamily="2" charset="-122"/>
              <a:ea typeface="黑体" pitchFamily="2" charset="-122"/>
            </a:endParaRPr>
          </a:p>
        </p:txBody>
      </p:sp>
      <p:sp>
        <p:nvSpPr>
          <p:cNvPr id="5" name="AutoShape 4"/>
          <p:cNvSpPr>
            <a:spLocks noChangeArrowheads="1"/>
          </p:cNvSpPr>
          <p:nvPr/>
        </p:nvSpPr>
        <p:spPr bwMode="auto">
          <a:xfrm>
            <a:off x="2778981" y="2071687"/>
            <a:ext cx="984250"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1</a:t>
            </a:r>
          </a:p>
        </p:txBody>
      </p:sp>
      <p:sp>
        <p:nvSpPr>
          <p:cNvPr id="6" name="AutoShape 7"/>
          <p:cNvSpPr>
            <a:spLocks noChangeArrowheads="1"/>
          </p:cNvSpPr>
          <p:nvPr/>
        </p:nvSpPr>
        <p:spPr bwMode="invGray">
          <a:xfrm>
            <a:off x="3944207" y="2995612"/>
            <a:ext cx="4994275"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zh-CN" altLang="en-US" sz="2400" dirty="0">
                <a:solidFill>
                  <a:srgbClr val="FFFFFF"/>
                </a:solidFill>
                <a:latin typeface="黑体" pitchFamily="49" charset="-122"/>
                <a:ea typeface="黑体" pitchFamily="49" charset="-122"/>
              </a:rPr>
              <a:t>关键技术分析</a:t>
            </a:r>
          </a:p>
        </p:txBody>
      </p:sp>
      <p:sp>
        <p:nvSpPr>
          <p:cNvPr id="7" name="AutoShape 8"/>
          <p:cNvSpPr>
            <a:spLocks noChangeArrowheads="1"/>
          </p:cNvSpPr>
          <p:nvPr/>
        </p:nvSpPr>
        <p:spPr bwMode="auto">
          <a:xfrm>
            <a:off x="2801205" y="2995612"/>
            <a:ext cx="985838"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en-US" altLang="zh-CN" sz="2400" dirty="0">
                <a:solidFill>
                  <a:srgbClr val="FFFFFF"/>
                </a:solidFill>
                <a:latin typeface="黑体" pitchFamily="49" charset="-122"/>
                <a:ea typeface="黑体" pitchFamily="49" charset="-122"/>
              </a:rPr>
              <a:t>2</a:t>
            </a:r>
          </a:p>
        </p:txBody>
      </p:sp>
      <p:sp>
        <p:nvSpPr>
          <p:cNvPr id="8" name="AutoShape 7"/>
          <p:cNvSpPr>
            <a:spLocks noChangeArrowheads="1"/>
          </p:cNvSpPr>
          <p:nvPr/>
        </p:nvSpPr>
        <p:spPr bwMode="invGray">
          <a:xfrm>
            <a:off x="3972783" y="3924300"/>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fontAlgn="base" hangingPunct="0">
              <a:spcBef>
                <a:spcPct val="0"/>
              </a:spcBef>
              <a:spcAft>
                <a:spcPct val="0"/>
              </a:spcAft>
              <a:defRPr/>
            </a:pPr>
            <a:r>
              <a:rPr lang="zh-CN" altLang="en-US" sz="2400" dirty="0">
                <a:solidFill>
                  <a:srgbClr val="000000"/>
                </a:solidFill>
                <a:latin typeface="黑体" pitchFamily="2" charset="-122"/>
                <a:ea typeface="黑体" pitchFamily="2" charset="-122"/>
              </a:rPr>
              <a:t>大数据应用案例分析</a:t>
            </a:r>
          </a:p>
        </p:txBody>
      </p:sp>
      <p:sp>
        <p:nvSpPr>
          <p:cNvPr id="9" name="AutoShape 8"/>
          <p:cNvSpPr>
            <a:spLocks noChangeArrowheads="1"/>
          </p:cNvSpPr>
          <p:nvPr/>
        </p:nvSpPr>
        <p:spPr bwMode="auto">
          <a:xfrm>
            <a:off x="2829779" y="3924300"/>
            <a:ext cx="985838" cy="609600"/>
          </a:xfrm>
          <a:prstGeom prst="bevel">
            <a:avLst>
              <a:gd name="adj" fmla="val 12500"/>
            </a:avLst>
          </a:prstGeom>
          <a:solidFill>
            <a:schemeClr val="bg1">
              <a:lumMod val="75000"/>
            </a:schemeClr>
          </a:solidFill>
          <a:ln w="12700">
            <a:noFill/>
            <a:miter lim="800000"/>
            <a:headEnd/>
            <a:tailEnd/>
          </a:ln>
        </p:spPr>
        <p:txBody>
          <a:bodyPr wrap="none" anchor="ctr"/>
          <a:lstStyle/>
          <a:p>
            <a:pPr algn="ctr" eaLnBrk="0" fontAlgn="base" hangingPunct="0">
              <a:lnSpc>
                <a:spcPct val="90000"/>
              </a:lnSpc>
              <a:spcBef>
                <a:spcPct val="0"/>
              </a:spcBef>
              <a:spcAft>
                <a:spcPct val="0"/>
              </a:spcAft>
              <a:defRPr/>
            </a:pPr>
            <a:r>
              <a:rPr lang="en-US" altLang="zh-CN" sz="2400" dirty="0">
                <a:solidFill>
                  <a:srgbClr val="000000"/>
                </a:solidFill>
                <a:latin typeface="黑体" pitchFamily="49" charset="-122"/>
                <a:ea typeface="黑体" pitchFamily="49" charset="-122"/>
              </a:rPr>
              <a:t>3</a:t>
            </a:r>
          </a:p>
        </p:txBody>
      </p:sp>
      <p:sp>
        <p:nvSpPr>
          <p:cNvPr id="10" name="AutoShape 7"/>
          <p:cNvSpPr>
            <a:spLocks noChangeArrowheads="1"/>
          </p:cNvSpPr>
          <p:nvPr/>
        </p:nvSpPr>
        <p:spPr bwMode="invGray">
          <a:xfrm>
            <a:off x="3972783" y="4852987"/>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fontAlgn="base" hangingPunct="0">
              <a:spcBef>
                <a:spcPct val="0"/>
              </a:spcBef>
              <a:spcAft>
                <a:spcPct val="0"/>
              </a:spcAft>
              <a:defRPr/>
            </a:pPr>
            <a:r>
              <a:rPr lang="zh-CN" altLang="en-US" sz="2400" dirty="0">
                <a:solidFill>
                  <a:srgbClr val="000000"/>
                </a:solidFill>
                <a:latin typeface="黑体" pitchFamily="2" charset="-122"/>
                <a:ea typeface="黑体" pitchFamily="2" charset="-122"/>
              </a:rPr>
              <a:t>大数据的挑战与未来</a:t>
            </a:r>
          </a:p>
        </p:txBody>
      </p:sp>
      <p:sp>
        <p:nvSpPr>
          <p:cNvPr id="11" name="AutoShape 8"/>
          <p:cNvSpPr>
            <a:spLocks noChangeArrowheads="1"/>
          </p:cNvSpPr>
          <p:nvPr/>
        </p:nvSpPr>
        <p:spPr bwMode="auto">
          <a:xfrm>
            <a:off x="2829779" y="4852987"/>
            <a:ext cx="985838" cy="609600"/>
          </a:xfrm>
          <a:prstGeom prst="bevel">
            <a:avLst>
              <a:gd name="adj" fmla="val 12500"/>
            </a:avLst>
          </a:prstGeom>
          <a:solidFill>
            <a:schemeClr val="bg1">
              <a:lumMod val="75000"/>
            </a:schemeClr>
          </a:solidFill>
          <a:ln w="12700">
            <a:noFill/>
            <a:miter lim="800000"/>
            <a:headEnd/>
            <a:tailEnd/>
          </a:ln>
        </p:spPr>
        <p:txBody>
          <a:bodyPr wrap="none" anchor="ctr"/>
          <a:lstStyle/>
          <a:p>
            <a:pPr algn="ctr" eaLnBrk="0" fontAlgn="base" hangingPunct="0">
              <a:lnSpc>
                <a:spcPct val="90000"/>
              </a:lnSpc>
              <a:spcBef>
                <a:spcPct val="0"/>
              </a:spcBef>
              <a:spcAft>
                <a:spcPct val="0"/>
              </a:spcAft>
              <a:defRPr/>
            </a:pPr>
            <a:r>
              <a:rPr lang="en-US" altLang="zh-CN" sz="2400" dirty="0">
                <a:solidFill>
                  <a:srgbClr val="000000"/>
                </a:solidFill>
                <a:latin typeface="黑体" pitchFamily="49" charset="-122"/>
                <a:ea typeface="黑体" pitchFamily="49" charset="-122"/>
              </a:rPr>
              <a:t>4</a:t>
            </a:r>
          </a:p>
        </p:txBody>
      </p:sp>
    </p:spTree>
    <p:extLst>
      <p:ext uri="{BB962C8B-B14F-4D97-AF65-F5344CB8AC3E}">
        <p14:creationId xmlns:p14="http://schemas.microsoft.com/office/powerpoint/2010/main" val="498806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2.1</a:t>
            </a:r>
            <a:r>
              <a:rPr lang="zh-CN" altLang="zh-CN" b="1" dirty="0" smtClean="0"/>
              <a:t>大</a:t>
            </a:r>
            <a:r>
              <a:rPr lang="zh-CN" altLang="zh-CN" b="1" dirty="0"/>
              <a:t>数据处理的基本</a:t>
            </a:r>
            <a:r>
              <a:rPr lang="zh-CN" altLang="zh-CN" b="1" dirty="0" smtClean="0"/>
              <a:t>流程</a:t>
            </a:r>
            <a:endParaRPr lang="zh-CN" altLang="en-US" dirty="0"/>
          </a:p>
        </p:txBody>
      </p:sp>
      <p:sp>
        <p:nvSpPr>
          <p:cNvPr id="3" name="内容占位符 2"/>
          <p:cNvSpPr>
            <a:spLocks noGrp="1"/>
          </p:cNvSpPr>
          <p:nvPr>
            <p:ph sz="quarter" idx="10"/>
          </p:nvPr>
        </p:nvSpPr>
        <p:spPr>
          <a:xfrm>
            <a:off x="444959" y="1065155"/>
            <a:ext cx="11629292" cy="1632271"/>
          </a:xfrm>
        </p:spPr>
        <p:txBody>
          <a:bodyPr/>
          <a:lstStyle/>
          <a:p>
            <a:r>
              <a:rPr lang="en-US" altLang="zh-CN" sz="2000" dirty="0" smtClean="0"/>
              <a:t>Scholar Space</a:t>
            </a:r>
            <a:r>
              <a:rPr lang="zh-CN" altLang="zh-CN" sz="2000" dirty="0" smtClean="0"/>
              <a:t>由</a:t>
            </a:r>
            <a:r>
              <a:rPr lang="zh-CN" altLang="zh-CN" sz="2000" dirty="0"/>
              <a:t>中国人民大学网络与移动数据管理</a:t>
            </a:r>
            <a:r>
              <a:rPr lang="zh-CN" altLang="zh-CN" sz="2000" dirty="0" smtClean="0"/>
              <a:t>实验室开发</a:t>
            </a:r>
            <a:r>
              <a:rPr lang="zh-CN" altLang="zh-CN" sz="2000" dirty="0"/>
              <a:t>，目标是建立一个“以人为本”，即以作者为中心来展示多学科中文文献的集成数据库系统</a:t>
            </a:r>
            <a:r>
              <a:rPr lang="zh-CN" altLang="zh-CN" sz="2000" dirty="0" smtClean="0"/>
              <a:t>。</a:t>
            </a:r>
            <a:endParaRPr lang="zh-CN" altLang="en-US" sz="2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72" y="1736812"/>
            <a:ext cx="10477164" cy="493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66" y="1736812"/>
            <a:ext cx="95535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43" y="1741207"/>
            <a:ext cx="10010775" cy="51339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706" y="1904167"/>
            <a:ext cx="9213491" cy="493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6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Scale>
                                      <p:cBhvr>
                                        <p:cTn id="7" dur="1000" decel="50000" fill="hold">
                                          <p:stCondLst>
                                            <p:cond delay="0"/>
                                          </p:stCondLst>
                                        </p:cTn>
                                        <p:tgtEl>
                                          <p:spTgt spid="5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123"/>
                                        </p:tgtEl>
                                        <p:attrNameLst>
                                          <p:attrName>ppt_x</p:attrName>
                                          <p:attrName>ppt_y</p:attrName>
                                        </p:attrNameLst>
                                      </p:cBhvr>
                                    </p:animMotion>
                                    <p:animEffect transition="in" filter="fade">
                                      <p:cBhvr>
                                        <p:cTn id="9" dur="1000"/>
                                        <p:tgtEl>
                                          <p:spTgt spid="5123"/>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Scale>
                                      <p:cBhvr>
                                        <p:cTn id="14" dur="1000" decel="50000" fill="hold">
                                          <p:stCondLst>
                                            <p:cond delay="0"/>
                                          </p:stCondLst>
                                        </p:cTn>
                                        <p:tgtEl>
                                          <p:spTgt spid="51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124"/>
                                        </p:tgtEl>
                                        <p:attrNameLst>
                                          <p:attrName>ppt_x</p:attrName>
                                          <p:attrName>ppt_y</p:attrName>
                                        </p:attrNameLst>
                                      </p:cBhvr>
                                    </p:animMotion>
                                    <p:animEffect transition="in" filter="fade">
                                      <p:cBhvr>
                                        <p:cTn id="16" dur="1000"/>
                                        <p:tgtEl>
                                          <p:spTgt spid="5124"/>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5125"/>
                                        </p:tgtEl>
                                        <p:attrNameLst>
                                          <p:attrName>style.visibility</p:attrName>
                                        </p:attrNameLst>
                                      </p:cBhvr>
                                      <p:to>
                                        <p:strVal val="visible"/>
                                      </p:to>
                                    </p:set>
                                    <p:animScale>
                                      <p:cBhvr>
                                        <p:cTn id="21" dur="1000" decel="50000" fill="hold">
                                          <p:stCondLst>
                                            <p:cond delay="0"/>
                                          </p:stCondLst>
                                        </p:cTn>
                                        <p:tgtEl>
                                          <p:spTgt spid="51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125"/>
                                        </p:tgtEl>
                                        <p:attrNameLst>
                                          <p:attrName>ppt_x</p:attrName>
                                          <p:attrName>ppt_y</p:attrName>
                                        </p:attrNameLst>
                                      </p:cBhvr>
                                    </p:animMotion>
                                    <p:animEffect transition="in" filter="fade">
                                      <p:cBhvr>
                                        <p:cTn id="23" dur="1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60117" y="1484784"/>
            <a:ext cx="6156684" cy="3170099"/>
          </a:xfrm>
          <a:prstGeom prst="rect">
            <a:avLst/>
          </a:prstGeom>
          <a:solidFill>
            <a:srgbClr val="00B0F0"/>
          </a:solidFill>
        </p:spPr>
        <p:txBody>
          <a:bodyPr wrap="square" rtlCol="0">
            <a:spAutoFit/>
          </a:bodyPr>
          <a:lstStyle/>
          <a:p>
            <a:r>
              <a:rPr lang="zh-CN" altLang="en-US" sz="2000" b="1" dirty="0" smtClean="0">
                <a:latin typeface="黑体" pitchFamily="49" charset="-122"/>
                <a:ea typeface="黑体" pitchFamily="49" charset="-122"/>
              </a:rPr>
              <a:t>（</a:t>
            </a:r>
            <a:r>
              <a:rPr lang="en-US" altLang="zh-CN" sz="2000" b="1" dirty="0">
                <a:latin typeface="黑体" pitchFamily="49" charset="-122"/>
                <a:ea typeface="黑体" pitchFamily="49" charset="-122"/>
              </a:rPr>
              <a:t>2</a:t>
            </a:r>
            <a:r>
              <a:rPr lang="zh-CN" altLang="en-US" sz="2000" b="1" dirty="0" smtClean="0">
                <a:latin typeface="黑体" pitchFamily="49" charset="-122"/>
                <a:ea typeface="黑体" pitchFamily="49" charset="-122"/>
              </a:rPr>
              <a:t>）数据</a:t>
            </a:r>
            <a:r>
              <a:rPr lang="zh-CN" altLang="en-US" sz="2000" b="1" dirty="0">
                <a:latin typeface="黑体" pitchFamily="49" charset="-122"/>
                <a:ea typeface="黑体" pitchFamily="49" charset="-122"/>
              </a:rPr>
              <a:t>分析</a:t>
            </a:r>
            <a:endParaRPr lang="en-US" altLang="zh-CN" sz="2000" b="1" dirty="0" smtClean="0">
              <a:latin typeface="黑体" pitchFamily="49" charset="-122"/>
              <a:ea typeface="黑体" pitchFamily="49" charset="-122"/>
            </a:endParaRPr>
          </a:p>
          <a:p>
            <a:r>
              <a:rPr lang="zh-CN" altLang="en-US" sz="2000" dirty="0" smtClean="0">
                <a:latin typeface="黑体" pitchFamily="49" charset="-122"/>
                <a:ea typeface="黑体" pitchFamily="49" charset="-122"/>
              </a:rPr>
              <a:t>    </a:t>
            </a:r>
            <a:r>
              <a:rPr lang="zh-CN" altLang="en-US" sz="2000" dirty="0" smtClean="0">
                <a:solidFill>
                  <a:srgbClr val="FF0000"/>
                </a:solidFill>
                <a:latin typeface="黑体" pitchFamily="49" charset="-122"/>
                <a:ea typeface="黑体" pitchFamily="49" charset="-122"/>
              </a:rPr>
              <a:t>数据分析</a:t>
            </a:r>
            <a:r>
              <a:rPr lang="zh-CN" altLang="en-US" sz="2000" dirty="0">
                <a:solidFill>
                  <a:srgbClr val="FF0000"/>
                </a:solidFill>
                <a:latin typeface="黑体" pitchFamily="49" charset="-122"/>
                <a:ea typeface="黑体" pitchFamily="49" charset="-122"/>
              </a:rPr>
              <a:t>是整个大数据处理流程的核心</a:t>
            </a:r>
            <a:r>
              <a:rPr lang="zh-CN" altLang="en-US" sz="2000" dirty="0">
                <a:latin typeface="黑体" pitchFamily="49" charset="-122"/>
                <a:ea typeface="黑体" pitchFamily="49" charset="-122"/>
              </a:rPr>
              <a:t>，因为大数据的价值产生于分析</a:t>
            </a:r>
            <a:r>
              <a:rPr lang="zh-CN" altLang="en-US" sz="2000" dirty="0" smtClean="0">
                <a:latin typeface="黑体" pitchFamily="49" charset="-122"/>
                <a:ea typeface="黑体" pitchFamily="49" charset="-122"/>
              </a:rPr>
              <a:t>过程。</a:t>
            </a:r>
            <a:endParaRPr lang="en-US" altLang="zh-CN" sz="2000" dirty="0" smtClean="0">
              <a:latin typeface="黑体" pitchFamily="49" charset="-122"/>
              <a:ea typeface="黑体" pitchFamily="49" charset="-122"/>
            </a:endParaRPr>
          </a:p>
          <a:p>
            <a:r>
              <a:rPr lang="zh-CN" altLang="en-US" sz="2000" dirty="0" smtClean="0">
                <a:latin typeface="黑体" pitchFamily="49" charset="-122"/>
                <a:ea typeface="黑体" pitchFamily="49" charset="-122"/>
              </a:rPr>
              <a:t>    传统</a:t>
            </a:r>
            <a:r>
              <a:rPr lang="zh-CN" altLang="en-US" sz="2000" dirty="0">
                <a:latin typeface="黑体" pitchFamily="49" charset="-122"/>
                <a:ea typeface="黑体" pitchFamily="49" charset="-122"/>
              </a:rPr>
              <a:t>的分析技术如</a:t>
            </a:r>
            <a:r>
              <a:rPr lang="zh-CN" altLang="en-US" sz="2000" dirty="0">
                <a:solidFill>
                  <a:srgbClr val="FF0000"/>
                </a:solidFill>
                <a:latin typeface="黑体" pitchFamily="49" charset="-122"/>
                <a:ea typeface="黑体" pitchFamily="49" charset="-122"/>
              </a:rPr>
              <a:t>数据挖掘、机器学习、统计分析</a:t>
            </a:r>
            <a:r>
              <a:rPr lang="zh-CN" altLang="en-US" sz="2000" dirty="0">
                <a:latin typeface="黑体" pitchFamily="49" charset="-122"/>
                <a:ea typeface="黑体" pitchFamily="49" charset="-122"/>
              </a:rPr>
              <a:t>等在大数据时代需要做出调整，因为这些技术在大数据时代面临着一些新的</a:t>
            </a:r>
            <a:r>
              <a:rPr lang="zh-CN" altLang="en-US" sz="2000" dirty="0" smtClean="0">
                <a:latin typeface="黑体" pitchFamily="49" charset="-122"/>
                <a:ea typeface="黑体" pitchFamily="49" charset="-122"/>
              </a:rPr>
              <a:t>挑战：</a:t>
            </a:r>
            <a:endParaRPr lang="en-US" altLang="zh-CN" sz="2000" dirty="0" smtClean="0">
              <a:latin typeface="黑体" pitchFamily="49" charset="-122"/>
              <a:ea typeface="黑体" pitchFamily="49" charset="-122"/>
            </a:endParaRPr>
          </a:p>
          <a:p>
            <a:pPr marL="342900" indent="-342900">
              <a:buFont typeface="Wingdings" pitchFamily="2" charset="2"/>
              <a:buChar char="u"/>
            </a:pPr>
            <a:r>
              <a:rPr lang="zh-CN" altLang="en-US" sz="2000" dirty="0" smtClean="0">
                <a:latin typeface="黑体" pitchFamily="49" charset="-122"/>
                <a:ea typeface="黑体" pitchFamily="49" charset="-122"/>
              </a:rPr>
              <a:t>数据</a:t>
            </a:r>
            <a:r>
              <a:rPr lang="zh-CN" altLang="en-US" sz="2000" dirty="0">
                <a:latin typeface="黑体" pitchFamily="49" charset="-122"/>
                <a:ea typeface="黑体" pitchFamily="49" charset="-122"/>
              </a:rPr>
              <a:t>量大并不一定意味着数据价值的增加，相反这往往意味着</a:t>
            </a:r>
            <a:r>
              <a:rPr lang="zh-CN" altLang="en-US" sz="2000" dirty="0">
                <a:solidFill>
                  <a:srgbClr val="FF0000"/>
                </a:solidFill>
                <a:latin typeface="黑体" pitchFamily="49" charset="-122"/>
                <a:ea typeface="黑体" pitchFamily="49" charset="-122"/>
              </a:rPr>
              <a:t>数据噪音</a:t>
            </a:r>
            <a:r>
              <a:rPr lang="zh-CN" altLang="en-US" sz="2000" dirty="0">
                <a:latin typeface="黑体" pitchFamily="49" charset="-122"/>
                <a:ea typeface="黑体" pitchFamily="49" charset="-122"/>
              </a:rPr>
              <a:t>的</a:t>
            </a:r>
            <a:r>
              <a:rPr lang="zh-CN" altLang="en-US" sz="2000" dirty="0" smtClean="0">
                <a:latin typeface="黑体" pitchFamily="49" charset="-122"/>
                <a:ea typeface="黑体" pitchFamily="49" charset="-122"/>
              </a:rPr>
              <a:t>增多；</a:t>
            </a:r>
            <a:endParaRPr lang="en-US" altLang="zh-CN" sz="2000" dirty="0" smtClean="0">
              <a:latin typeface="黑体" pitchFamily="49" charset="-122"/>
              <a:ea typeface="黑体" pitchFamily="49" charset="-122"/>
            </a:endParaRPr>
          </a:p>
          <a:p>
            <a:pPr marL="342900" indent="-342900">
              <a:buFont typeface="Wingdings" pitchFamily="2" charset="2"/>
              <a:buChar char="u"/>
            </a:pPr>
            <a:r>
              <a:rPr lang="zh-CN" altLang="en-US" sz="2000" dirty="0">
                <a:latin typeface="黑体" pitchFamily="49" charset="-122"/>
                <a:ea typeface="黑体" pitchFamily="49" charset="-122"/>
              </a:rPr>
              <a:t>大数据时代的</a:t>
            </a:r>
            <a:r>
              <a:rPr lang="zh-CN" altLang="en-US" sz="2000" dirty="0">
                <a:solidFill>
                  <a:srgbClr val="FF0000"/>
                </a:solidFill>
                <a:latin typeface="黑体" pitchFamily="49" charset="-122"/>
                <a:ea typeface="黑体" pitchFamily="49" charset="-122"/>
              </a:rPr>
              <a:t>算法</a:t>
            </a:r>
            <a:r>
              <a:rPr lang="zh-CN" altLang="en-US" sz="2000" dirty="0">
                <a:latin typeface="黑体" pitchFamily="49" charset="-122"/>
                <a:ea typeface="黑体" pitchFamily="49" charset="-122"/>
              </a:rPr>
              <a:t>需要进行</a:t>
            </a:r>
            <a:r>
              <a:rPr lang="zh-CN" altLang="en-US" sz="2000" dirty="0" smtClean="0">
                <a:latin typeface="黑体" pitchFamily="49" charset="-122"/>
                <a:ea typeface="黑体" pitchFamily="49" charset="-122"/>
              </a:rPr>
              <a:t>调整；</a:t>
            </a:r>
            <a:endParaRPr lang="en-US" altLang="zh-CN" sz="2000" dirty="0" smtClean="0">
              <a:latin typeface="黑体" pitchFamily="49" charset="-122"/>
              <a:ea typeface="黑体" pitchFamily="49" charset="-122"/>
            </a:endParaRPr>
          </a:p>
          <a:p>
            <a:pPr marL="342900" indent="-342900">
              <a:buFont typeface="Wingdings" pitchFamily="2" charset="2"/>
              <a:buChar char="u"/>
            </a:pPr>
            <a:r>
              <a:rPr lang="zh-CN" altLang="en-US" sz="2000" dirty="0">
                <a:latin typeface="黑体" pitchFamily="49" charset="-122"/>
                <a:ea typeface="黑体" pitchFamily="49" charset="-122"/>
              </a:rPr>
              <a:t>数据</a:t>
            </a:r>
            <a:r>
              <a:rPr lang="zh-CN" altLang="en-US" sz="2000" dirty="0">
                <a:solidFill>
                  <a:srgbClr val="FF0000"/>
                </a:solidFill>
                <a:latin typeface="黑体" pitchFamily="49" charset="-122"/>
                <a:ea typeface="黑体" pitchFamily="49" charset="-122"/>
              </a:rPr>
              <a:t>结果</a:t>
            </a:r>
            <a:r>
              <a:rPr lang="zh-CN" altLang="en-US" sz="2000" dirty="0">
                <a:latin typeface="黑体" pitchFamily="49" charset="-122"/>
                <a:ea typeface="黑体" pitchFamily="49" charset="-122"/>
              </a:rPr>
              <a:t>好坏的</a:t>
            </a:r>
            <a:r>
              <a:rPr lang="zh-CN" altLang="en-US" sz="2000" dirty="0" smtClean="0">
                <a:latin typeface="黑体" pitchFamily="49" charset="-122"/>
                <a:ea typeface="黑体" pitchFamily="49" charset="-122"/>
              </a:rPr>
              <a:t>衡量</a:t>
            </a:r>
            <a:endParaRPr lang="zh-CN" altLang="en-US" sz="2000" dirty="0">
              <a:latin typeface="黑体" pitchFamily="49" charset="-122"/>
              <a:ea typeface="黑体" pitchFamily="49" charset="-122"/>
            </a:endParaRPr>
          </a:p>
        </p:txBody>
      </p:sp>
      <p:sp>
        <p:nvSpPr>
          <p:cNvPr id="12" name="TextBox 11"/>
          <p:cNvSpPr txBox="1"/>
          <p:nvPr/>
        </p:nvSpPr>
        <p:spPr>
          <a:xfrm>
            <a:off x="5887737" y="1520788"/>
            <a:ext cx="6307438" cy="3477875"/>
          </a:xfrm>
          <a:prstGeom prst="rect">
            <a:avLst/>
          </a:prstGeom>
          <a:solidFill>
            <a:srgbClr val="00B0F0"/>
          </a:solidFill>
        </p:spPr>
        <p:txBody>
          <a:bodyPr wrap="square" rtlCol="0">
            <a:spAutoFit/>
          </a:bodyPr>
          <a:lstStyle/>
          <a:p>
            <a:r>
              <a:rPr lang="zh-CN" altLang="en-US" sz="2000" b="1" dirty="0" smtClean="0">
                <a:latin typeface="黑体" pitchFamily="49" charset="-122"/>
                <a:ea typeface="黑体" pitchFamily="49" charset="-122"/>
              </a:rPr>
              <a:t>（</a:t>
            </a:r>
            <a:r>
              <a:rPr lang="en-US" altLang="zh-CN" sz="2000" b="1" dirty="0" smtClean="0">
                <a:latin typeface="黑体" pitchFamily="49" charset="-122"/>
                <a:ea typeface="黑体" pitchFamily="49" charset="-122"/>
              </a:rPr>
              <a:t>3</a:t>
            </a:r>
            <a:r>
              <a:rPr lang="zh-CN" altLang="en-US" sz="2000" b="1" dirty="0" smtClean="0">
                <a:latin typeface="黑体" pitchFamily="49" charset="-122"/>
                <a:ea typeface="黑体" pitchFamily="49" charset="-122"/>
              </a:rPr>
              <a:t>）数据解释</a:t>
            </a:r>
            <a:endParaRPr lang="en-US" altLang="zh-CN" sz="2000" b="1" dirty="0" smtClean="0">
              <a:latin typeface="黑体" pitchFamily="49" charset="-122"/>
              <a:ea typeface="黑体" pitchFamily="49" charset="-122"/>
            </a:endParaRPr>
          </a:p>
          <a:p>
            <a:r>
              <a:rPr lang="zh-CN" altLang="en-US" sz="2000" dirty="0" smtClean="0">
                <a:latin typeface="黑体" pitchFamily="49" charset="-122"/>
                <a:ea typeface="黑体" pitchFamily="49" charset="-122"/>
              </a:rPr>
              <a:t>   如果</a:t>
            </a:r>
            <a:r>
              <a:rPr lang="zh-CN" altLang="en-US" sz="2000" dirty="0">
                <a:latin typeface="黑体" pitchFamily="49" charset="-122"/>
                <a:ea typeface="黑体" pitchFamily="49" charset="-122"/>
              </a:rPr>
              <a:t>分析的结果正确但是没有采用适当的解释方法，则所得到的结果很可能让用户难以理解，极端情况下甚至会误导</a:t>
            </a:r>
            <a:r>
              <a:rPr lang="zh-CN" altLang="en-US" sz="2000" dirty="0" smtClean="0">
                <a:latin typeface="黑体" pitchFamily="49" charset="-122"/>
                <a:ea typeface="黑体" pitchFamily="49" charset="-122"/>
              </a:rPr>
              <a:t>用户。可以</a:t>
            </a:r>
            <a:r>
              <a:rPr lang="zh-CN" altLang="en-US" sz="2000" dirty="0">
                <a:latin typeface="黑体" pitchFamily="49" charset="-122"/>
                <a:ea typeface="黑体" pitchFamily="49" charset="-122"/>
              </a:rPr>
              <a:t>考虑从下面两个方面</a:t>
            </a:r>
            <a:r>
              <a:rPr lang="zh-CN" altLang="en-US" sz="2000" dirty="0">
                <a:solidFill>
                  <a:srgbClr val="FF0000"/>
                </a:solidFill>
                <a:latin typeface="黑体" pitchFamily="49" charset="-122"/>
                <a:ea typeface="黑体" pitchFamily="49" charset="-122"/>
              </a:rPr>
              <a:t>提升数据解释</a:t>
            </a:r>
            <a:r>
              <a:rPr lang="zh-CN" altLang="en-US" sz="2000" dirty="0" smtClean="0">
                <a:solidFill>
                  <a:srgbClr val="FF0000"/>
                </a:solidFill>
                <a:latin typeface="黑体" pitchFamily="49" charset="-122"/>
                <a:ea typeface="黑体" pitchFamily="49" charset="-122"/>
              </a:rPr>
              <a:t>能力。</a:t>
            </a:r>
            <a:endParaRPr lang="en-US" altLang="zh-CN" sz="2000" dirty="0" smtClean="0">
              <a:solidFill>
                <a:srgbClr val="FF0000"/>
              </a:solidFill>
              <a:latin typeface="黑体" pitchFamily="49" charset="-122"/>
              <a:ea typeface="黑体" pitchFamily="49" charset="-122"/>
            </a:endParaRPr>
          </a:p>
          <a:p>
            <a:endParaRPr lang="en-US" altLang="zh-CN" sz="2000" dirty="0" smtClean="0">
              <a:solidFill>
                <a:srgbClr val="FF0000"/>
              </a:solidFill>
              <a:latin typeface="黑体" pitchFamily="49" charset="-122"/>
              <a:ea typeface="黑体" pitchFamily="49" charset="-122"/>
            </a:endParaRPr>
          </a:p>
          <a:p>
            <a:pPr marL="342900" indent="-342900">
              <a:buFont typeface="Wingdings" pitchFamily="2" charset="2"/>
              <a:buChar char="u"/>
            </a:pPr>
            <a:r>
              <a:rPr lang="zh-CN" altLang="en-US" sz="2000" dirty="0" smtClean="0">
                <a:latin typeface="黑体" pitchFamily="49" charset="-122"/>
                <a:ea typeface="黑体" pitchFamily="49" charset="-122"/>
              </a:rPr>
              <a:t>引入</a:t>
            </a:r>
            <a:r>
              <a:rPr lang="zh-CN" altLang="en-US" sz="2000" dirty="0">
                <a:latin typeface="黑体" pitchFamily="49" charset="-122"/>
                <a:ea typeface="黑体" pitchFamily="49" charset="-122"/>
              </a:rPr>
              <a:t>可视化</a:t>
            </a:r>
            <a:r>
              <a:rPr lang="zh-CN" altLang="en-US" sz="2000" dirty="0" smtClean="0">
                <a:latin typeface="黑体" pitchFamily="49" charset="-122"/>
                <a:ea typeface="黑体" pitchFamily="49" charset="-122"/>
              </a:rPr>
              <a:t>技术</a:t>
            </a:r>
            <a:r>
              <a:rPr lang="en-US" altLang="zh-CN" sz="2000" dirty="0" smtClean="0">
                <a:latin typeface="黑体" pitchFamily="49" charset="-122"/>
                <a:ea typeface="黑体" pitchFamily="49" charset="-122"/>
              </a:rPr>
              <a:t>,</a:t>
            </a:r>
            <a:r>
              <a:rPr lang="zh-CN" altLang="en-US" sz="2000" dirty="0">
                <a:latin typeface="黑体" pitchFamily="49" charset="-122"/>
                <a:ea typeface="黑体" pitchFamily="49" charset="-122"/>
              </a:rPr>
              <a:t>常见的可视化技术有</a:t>
            </a:r>
            <a:r>
              <a:rPr lang="zh-CN" altLang="en-US" sz="2000" dirty="0">
                <a:solidFill>
                  <a:srgbClr val="FF0000"/>
                </a:solidFill>
                <a:latin typeface="黑体" pitchFamily="49" charset="-122"/>
                <a:ea typeface="黑体" pitchFamily="49" charset="-122"/>
              </a:rPr>
              <a:t>标签云</a:t>
            </a:r>
            <a:r>
              <a:rPr lang="en-US" altLang="zh-CN" sz="2000" dirty="0">
                <a:solidFill>
                  <a:srgbClr val="FF0000"/>
                </a:solidFill>
                <a:latin typeface="黑体" pitchFamily="49" charset="-122"/>
                <a:ea typeface="黑体" pitchFamily="49" charset="-122"/>
              </a:rPr>
              <a:t>(Tag Cloud)</a:t>
            </a:r>
            <a:r>
              <a:rPr lang="zh-CN" altLang="en-US" sz="2000" dirty="0">
                <a:solidFill>
                  <a:srgbClr val="FF0000"/>
                </a:solidFill>
                <a:latin typeface="黑体" pitchFamily="49" charset="-122"/>
                <a:ea typeface="黑体" pitchFamily="49" charset="-122"/>
              </a:rPr>
              <a:t>、历史流</a:t>
            </a:r>
            <a:r>
              <a:rPr lang="en-US" altLang="zh-CN" sz="2000" dirty="0">
                <a:solidFill>
                  <a:srgbClr val="FF0000"/>
                </a:solidFill>
                <a:latin typeface="黑体" pitchFamily="49" charset="-122"/>
                <a:ea typeface="黑体" pitchFamily="49" charset="-122"/>
              </a:rPr>
              <a:t>(history flow)</a:t>
            </a:r>
            <a:r>
              <a:rPr lang="zh-CN" altLang="en-US" sz="2000" dirty="0">
                <a:solidFill>
                  <a:srgbClr val="FF0000"/>
                </a:solidFill>
                <a:latin typeface="黑体" pitchFamily="49" charset="-122"/>
                <a:ea typeface="黑体" pitchFamily="49" charset="-122"/>
              </a:rPr>
              <a:t>、空间信息流</a:t>
            </a:r>
            <a:r>
              <a:rPr lang="en-US" altLang="zh-CN" sz="2000" dirty="0">
                <a:solidFill>
                  <a:srgbClr val="FF0000"/>
                </a:solidFill>
                <a:latin typeface="黑体" pitchFamily="49" charset="-122"/>
                <a:ea typeface="黑体" pitchFamily="49" charset="-122"/>
              </a:rPr>
              <a:t>(Spatial information flow)</a:t>
            </a:r>
            <a:r>
              <a:rPr lang="zh-CN" altLang="en-US" sz="2000" dirty="0" smtClean="0">
                <a:latin typeface="黑体" pitchFamily="49" charset="-122"/>
                <a:ea typeface="黑体" pitchFamily="49" charset="-122"/>
              </a:rPr>
              <a:t>等</a:t>
            </a:r>
            <a:r>
              <a:rPr lang="zh-CN" altLang="en-US" sz="2000" dirty="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342900" indent="-342900">
              <a:buFont typeface="Wingdings" pitchFamily="2" charset="2"/>
              <a:buChar char="u"/>
            </a:pPr>
            <a:r>
              <a:rPr lang="zh-CN" altLang="en-US" sz="2000" dirty="0">
                <a:latin typeface="黑体" pitchFamily="49" charset="-122"/>
                <a:ea typeface="黑体" pitchFamily="49" charset="-122"/>
              </a:rPr>
              <a:t>让用户能够在一定程度上了解和参与具体的分析过程，</a:t>
            </a:r>
            <a:r>
              <a:rPr lang="zh-CN" altLang="en-US" sz="2000" dirty="0">
                <a:solidFill>
                  <a:srgbClr val="FF0000"/>
                </a:solidFill>
                <a:latin typeface="黑体" pitchFamily="49" charset="-122"/>
                <a:ea typeface="黑体" pitchFamily="49" charset="-122"/>
              </a:rPr>
              <a:t>人机交互技术，数据起源</a:t>
            </a:r>
            <a:r>
              <a:rPr lang="zh-CN" altLang="en-US" sz="2000" dirty="0" smtClean="0">
                <a:solidFill>
                  <a:srgbClr val="FF0000"/>
                </a:solidFill>
                <a:latin typeface="黑体" pitchFamily="49" charset="-122"/>
                <a:ea typeface="黑体" pitchFamily="49" charset="-122"/>
              </a:rPr>
              <a:t>技术等</a:t>
            </a:r>
            <a:endParaRPr lang="zh-CN" altLang="en-US" sz="2000" dirty="0">
              <a:solidFill>
                <a:srgbClr val="FF0000"/>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en-US" altLang="zh-CN" dirty="0"/>
              <a:t>2.1</a:t>
            </a:r>
            <a:r>
              <a:rPr lang="zh-CN" altLang="zh-CN" dirty="0"/>
              <a:t>大数据处理的基本流程</a:t>
            </a:r>
            <a:endParaRPr lang="zh-CN" altLang="en-US" dirty="0"/>
          </a:p>
        </p:txBody>
      </p:sp>
      <p:sp>
        <p:nvSpPr>
          <p:cNvPr id="3" name="内容占位符 2"/>
          <p:cNvSpPr>
            <a:spLocks noGrp="1"/>
          </p:cNvSpPr>
          <p:nvPr>
            <p:ph sz="quarter" idx="10"/>
          </p:nvPr>
        </p:nvSpPr>
        <p:spPr>
          <a:xfrm>
            <a:off x="6025579" y="2003189"/>
            <a:ext cx="5751646" cy="3874083"/>
          </a:xfrm>
        </p:spPr>
        <p:txBody>
          <a:bodyPr/>
          <a:lstStyle/>
          <a:p>
            <a:r>
              <a:rPr lang="zh-CN" altLang="en-US" dirty="0" smtClean="0">
                <a:solidFill>
                  <a:srgbClr val="FF0000"/>
                </a:solidFill>
              </a:rPr>
              <a:t>整个</a:t>
            </a:r>
            <a:r>
              <a:rPr lang="zh-CN" altLang="en-US" dirty="0">
                <a:solidFill>
                  <a:srgbClr val="FF0000"/>
                </a:solidFill>
              </a:rPr>
              <a:t>大数据的处理流程可以定义</a:t>
            </a:r>
            <a:r>
              <a:rPr lang="zh-CN" altLang="en-US" dirty="0"/>
              <a:t>为在合适工具的辅助下，对广泛异构的数据源进行抽取和集成，结果按照一定的标准统一存储。利用合适的数据分析技术对存储的数据进行分析，从中提取有益的知识并利用恰当的方式将结果展现给终端用户。具体来说可以分为</a:t>
            </a:r>
            <a:r>
              <a:rPr lang="zh-CN" altLang="en-US" dirty="0">
                <a:solidFill>
                  <a:srgbClr val="FF0000"/>
                </a:solidFill>
              </a:rPr>
              <a:t>数据抽取与集成、数据分析以及数据解释</a:t>
            </a:r>
            <a:r>
              <a:rPr lang="zh-CN" altLang="en-US" dirty="0"/>
              <a:t>。</a:t>
            </a:r>
            <a:endParaRPr lang="zh-CN" altLang="zh-CN" dirty="0"/>
          </a:p>
          <a:p>
            <a:endParaRPr lang="zh-CN" altLang="en-US" dirty="0"/>
          </a:p>
        </p:txBody>
      </p:sp>
      <p:pic>
        <p:nvPicPr>
          <p:cNvPr id="5" name="图片 4"/>
          <p:cNvPicPr/>
          <p:nvPr/>
        </p:nvPicPr>
        <p:blipFill>
          <a:blip r:embed="rId3"/>
          <a:stretch>
            <a:fillRect/>
          </a:stretch>
        </p:blipFill>
        <p:spPr>
          <a:xfrm>
            <a:off x="228935" y="1124744"/>
            <a:ext cx="5724636" cy="5580620"/>
          </a:xfrm>
          <a:prstGeom prst="rect">
            <a:avLst/>
          </a:prstGeom>
        </p:spPr>
      </p:pic>
      <p:sp>
        <p:nvSpPr>
          <p:cNvPr id="6" name="TextBox 5"/>
          <p:cNvSpPr txBox="1"/>
          <p:nvPr/>
        </p:nvSpPr>
        <p:spPr>
          <a:xfrm>
            <a:off x="5707717" y="3248980"/>
            <a:ext cx="6156684" cy="2246769"/>
          </a:xfrm>
          <a:prstGeom prst="rect">
            <a:avLst/>
          </a:prstGeom>
          <a:solidFill>
            <a:srgbClr val="00B0F0"/>
          </a:solidFill>
        </p:spPr>
        <p:txBody>
          <a:bodyPr wrap="square" rtlCol="0">
            <a:spAutoFit/>
          </a:bodyPr>
          <a:lstStyle/>
          <a:p>
            <a:r>
              <a:rPr lang="zh-CN" altLang="en-US" sz="2000" b="1" dirty="0" smtClean="0">
                <a:latin typeface="黑体" pitchFamily="49" charset="-122"/>
                <a:ea typeface="黑体" pitchFamily="49" charset="-122"/>
              </a:rPr>
              <a:t>（</a:t>
            </a:r>
            <a:r>
              <a:rPr lang="en-US" altLang="zh-CN" sz="2000" b="1" dirty="0" smtClean="0">
                <a:latin typeface="黑体" pitchFamily="49" charset="-122"/>
                <a:ea typeface="黑体" pitchFamily="49" charset="-122"/>
              </a:rPr>
              <a:t>1</a:t>
            </a:r>
            <a:r>
              <a:rPr lang="zh-CN" altLang="en-US" sz="2000" b="1" dirty="0" smtClean="0">
                <a:latin typeface="黑体" pitchFamily="49" charset="-122"/>
                <a:ea typeface="黑体" pitchFamily="49" charset="-122"/>
              </a:rPr>
              <a:t>）数据</a:t>
            </a:r>
            <a:r>
              <a:rPr lang="zh-CN" altLang="en-US" sz="2000" b="1" dirty="0">
                <a:latin typeface="黑体" pitchFamily="49" charset="-122"/>
                <a:ea typeface="黑体" pitchFamily="49" charset="-122"/>
              </a:rPr>
              <a:t>抽取与</a:t>
            </a:r>
            <a:r>
              <a:rPr lang="zh-CN" altLang="en-US" sz="2000" b="1" dirty="0" smtClean="0">
                <a:latin typeface="黑体" pitchFamily="49" charset="-122"/>
                <a:ea typeface="黑体" pitchFamily="49" charset="-122"/>
              </a:rPr>
              <a:t>集成</a:t>
            </a:r>
            <a:endParaRPr lang="en-US" altLang="zh-CN" sz="2000" b="1" dirty="0" smtClean="0">
              <a:latin typeface="黑体" pitchFamily="49" charset="-122"/>
              <a:ea typeface="黑体" pitchFamily="49" charset="-122"/>
            </a:endParaRPr>
          </a:p>
          <a:p>
            <a:r>
              <a:rPr lang="en-US" altLang="zh-CN" sz="2000" dirty="0">
                <a:latin typeface="黑体" pitchFamily="49" charset="-122"/>
                <a:ea typeface="黑体" pitchFamily="49" charset="-122"/>
              </a:rPr>
              <a:t> </a:t>
            </a:r>
            <a:r>
              <a:rPr lang="en-US" altLang="zh-CN" sz="2000" dirty="0" smtClean="0">
                <a:latin typeface="黑体" pitchFamily="49" charset="-122"/>
                <a:ea typeface="黑体" pitchFamily="49" charset="-122"/>
              </a:rPr>
              <a:t>   </a:t>
            </a:r>
            <a:r>
              <a:rPr lang="zh-CN" altLang="en-US" sz="2000" dirty="0" smtClean="0">
                <a:latin typeface="黑体" pitchFamily="49" charset="-122"/>
                <a:ea typeface="黑体" pitchFamily="49" charset="-122"/>
              </a:rPr>
              <a:t>从</a:t>
            </a:r>
            <a:r>
              <a:rPr lang="zh-CN" altLang="en-US" sz="2000" dirty="0">
                <a:latin typeface="黑体" pitchFamily="49" charset="-122"/>
                <a:ea typeface="黑体" pitchFamily="49" charset="-122"/>
              </a:rPr>
              <a:t>数据集成模型来看，现有的数据抽取与集成方式可以大致分为以下四种</a:t>
            </a:r>
            <a:r>
              <a:rPr lang="zh-CN" altLang="en-US" sz="2000" dirty="0" smtClean="0">
                <a:latin typeface="黑体" pitchFamily="49" charset="-122"/>
                <a:ea typeface="黑体" pitchFamily="49" charset="-122"/>
              </a:rPr>
              <a:t>类型：</a:t>
            </a:r>
            <a:r>
              <a:rPr lang="zh-CN" altLang="en-US" sz="2000" dirty="0">
                <a:latin typeface="黑体" pitchFamily="49" charset="-122"/>
                <a:ea typeface="黑体" pitchFamily="49" charset="-122"/>
              </a:rPr>
              <a:t>基于物化</a:t>
            </a:r>
            <a:r>
              <a:rPr lang="zh-CN" altLang="en-US" sz="2000" dirty="0" smtClean="0">
                <a:latin typeface="黑体" pitchFamily="49" charset="-122"/>
                <a:ea typeface="黑体" pitchFamily="49" charset="-122"/>
              </a:rPr>
              <a:t>或是</a:t>
            </a:r>
            <a:r>
              <a:rPr lang="en-US" altLang="zh-CN" sz="2000" dirty="0" smtClean="0">
                <a:latin typeface="黑体" pitchFamily="49" charset="-122"/>
                <a:ea typeface="黑体" pitchFamily="49" charset="-122"/>
              </a:rPr>
              <a:t>ETL</a:t>
            </a:r>
            <a:r>
              <a:rPr lang="zh-CN" altLang="en-US" sz="2000" dirty="0" smtClean="0">
                <a:latin typeface="黑体" pitchFamily="49" charset="-122"/>
                <a:ea typeface="黑体" pitchFamily="49" charset="-122"/>
              </a:rPr>
              <a:t>方法</a:t>
            </a:r>
            <a:r>
              <a:rPr lang="zh-CN" altLang="en-US" sz="2000" dirty="0">
                <a:latin typeface="黑体" pitchFamily="49" charset="-122"/>
                <a:ea typeface="黑体" pitchFamily="49" charset="-122"/>
              </a:rPr>
              <a:t>的引擎</a:t>
            </a:r>
            <a:r>
              <a:rPr lang="en-US" altLang="zh-CN" sz="2000" dirty="0">
                <a:latin typeface="黑体" pitchFamily="49" charset="-122"/>
                <a:ea typeface="黑体" pitchFamily="49" charset="-122"/>
              </a:rPr>
              <a:t>(Materialization or ETL engine)</a:t>
            </a:r>
            <a:r>
              <a:rPr lang="zh-CN" altLang="en-US" sz="2000" dirty="0">
                <a:latin typeface="黑体" pitchFamily="49" charset="-122"/>
                <a:ea typeface="黑体" pitchFamily="49" charset="-122"/>
              </a:rPr>
              <a:t>、基于联邦数据库或中间件方法的引擎</a:t>
            </a:r>
            <a:r>
              <a:rPr lang="en-US" altLang="zh-CN" sz="2000" dirty="0">
                <a:latin typeface="黑体" pitchFamily="49" charset="-122"/>
                <a:ea typeface="黑体" pitchFamily="49" charset="-122"/>
              </a:rPr>
              <a:t>(Federation engine </a:t>
            </a:r>
            <a:r>
              <a:rPr lang="en-US" altLang="zh-CN" sz="2000" dirty="0" smtClean="0">
                <a:latin typeface="黑体" pitchFamily="49" charset="-122"/>
                <a:ea typeface="黑体" pitchFamily="49" charset="-122"/>
              </a:rPr>
              <a:t>or Mediator</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、基于数据流方法的引擎</a:t>
            </a:r>
            <a:r>
              <a:rPr lang="en-US" altLang="zh-CN" sz="2000" dirty="0">
                <a:latin typeface="黑体" pitchFamily="49" charset="-122"/>
                <a:ea typeface="黑体" pitchFamily="49" charset="-122"/>
              </a:rPr>
              <a:t>(Stream engine)</a:t>
            </a:r>
            <a:r>
              <a:rPr lang="zh-CN" altLang="en-US" sz="2000" dirty="0" smtClean="0">
                <a:latin typeface="黑体" pitchFamily="49" charset="-122"/>
                <a:ea typeface="黑体" pitchFamily="49" charset="-122"/>
              </a:rPr>
              <a:t>及基于</a:t>
            </a:r>
            <a:r>
              <a:rPr lang="zh-CN" altLang="en-US" sz="2000" dirty="0">
                <a:latin typeface="黑体" pitchFamily="49" charset="-122"/>
                <a:ea typeface="黑体" pitchFamily="49" charset="-122"/>
              </a:rPr>
              <a:t>搜索引擎的方法</a:t>
            </a:r>
            <a:r>
              <a:rPr lang="en-US" altLang="zh-CN" sz="2000" dirty="0">
                <a:latin typeface="黑体" pitchFamily="49" charset="-122"/>
                <a:ea typeface="黑体" pitchFamily="49" charset="-122"/>
              </a:rPr>
              <a:t>(Search engine)</a:t>
            </a:r>
            <a:r>
              <a:rPr lang="zh-CN" altLang="en-US" sz="2000" dirty="0">
                <a:latin typeface="黑体" pitchFamily="49" charset="-122"/>
                <a:ea typeface="黑体" pitchFamily="49" charset="-122"/>
              </a:rPr>
              <a:t>。</a:t>
            </a:r>
          </a:p>
        </p:txBody>
      </p:sp>
      <p:sp>
        <p:nvSpPr>
          <p:cNvPr id="7" name="右箭头 6"/>
          <p:cNvSpPr/>
          <p:nvPr/>
        </p:nvSpPr>
        <p:spPr>
          <a:xfrm>
            <a:off x="5161483" y="4545124"/>
            <a:ext cx="54623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5313883" y="2780928"/>
            <a:ext cx="54623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5341503" y="1988840"/>
            <a:ext cx="54623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38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par>
                          <p:cTn id="27" fill="hold">
                            <p:stCondLst>
                              <p:cond delay="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grpId="1" nodeType="clickEffect">
                                  <p:stCondLst>
                                    <p:cond delay="0"/>
                                  </p:stCondLst>
                                  <p:childTnLst>
                                    <p:animEffect transition="out" filter="wipe(down)">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3" grpId="0" build="p"/>
      <p:bldP spid="6" grpId="0" animBg="1"/>
      <p:bldP spid="6" grpId="1" animBg="1"/>
      <p:bldP spid="7" grpId="0" animBg="1"/>
      <p:bldP spid="7" grpId="1" animBg="1"/>
      <p:bldP spid="9" grpId="0" animBg="1"/>
      <p:bldP spid="9" grpId="1"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dirty="0" smtClean="0"/>
              <a:t>大数据</a:t>
            </a:r>
            <a:r>
              <a:rPr lang="zh-CN" altLang="en-US" dirty="0"/>
              <a:t>的相关技术</a:t>
            </a:r>
          </a:p>
        </p:txBody>
      </p:sp>
      <p:pic>
        <p:nvPicPr>
          <p:cNvPr id="4" name="图片 3" descr="大数据时代的信息之美 - choi - Mr.Choi"/>
          <p:cNvPicPr/>
          <p:nvPr/>
        </p:nvPicPr>
        <p:blipFill>
          <a:blip r:embed="rId3">
            <a:extLst>
              <a:ext uri="{28A0092B-C50C-407E-A947-70E740481C1C}">
                <a14:useLocalDpi xmlns:a14="http://schemas.microsoft.com/office/drawing/2010/main" val="0"/>
              </a:ext>
            </a:extLst>
          </a:blip>
          <a:srcRect/>
          <a:stretch>
            <a:fillRect/>
          </a:stretch>
        </p:blipFill>
        <p:spPr bwMode="auto">
          <a:xfrm>
            <a:off x="949015" y="1376772"/>
            <a:ext cx="5508612" cy="4356484"/>
          </a:xfrm>
          <a:prstGeom prst="rect">
            <a:avLst/>
          </a:prstGeom>
          <a:noFill/>
          <a:ln>
            <a:noFill/>
          </a:ln>
        </p:spPr>
      </p:pic>
      <p:sp>
        <p:nvSpPr>
          <p:cNvPr id="5" name="内容占位符 2"/>
          <p:cNvSpPr>
            <a:spLocks noGrp="1"/>
          </p:cNvSpPr>
          <p:nvPr>
            <p:ph sz="quarter" idx="10"/>
          </p:nvPr>
        </p:nvSpPr>
        <p:spPr>
          <a:xfrm>
            <a:off x="6462302" y="1203926"/>
            <a:ext cx="5611949" cy="4702175"/>
          </a:xfrm>
        </p:spPr>
        <p:txBody>
          <a:bodyPr>
            <a:noAutofit/>
          </a:bodyPr>
          <a:lstStyle/>
          <a:p>
            <a:r>
              <a:rPr lang="en-US" altLang="zh-CN" sz="1800" b="1" dirty="0" smtClean="0"/>
              <a:t>Amazon </a:t>
            </a:r>
            <a:r>
              <a:rPr lang="zh-CN" altLang="en-US" sz="1800" b="1" dirty="0" smtClean="0"/>
              <a:t>、</a:t>
            </a:r>
            <a:r>
              <a:rPr lang="en-US" altLang="zh-CN" sz="1800" b="1" dirty="0" err="1" smtClean="0"/>
              <a:t>Alibaba</a:t>
            </a:r>
            <a:endParaRPr lang="en-US" altLang="zh-CN" sz="1800" b="1" dirty="0" smtClean="0"/>
          </a:p>
          <a:p>
            <a:r>
              <a:rPr lang="en-US" altLang="zh-CN" sz="1800" b="1" dirty="0" err="1" smtClean="0"/>
              <a:t>Baidu</a:t>
            </a:r>
            <a:r>
              <a:rPr lang="en-US" altLang="zh-CN" sz="1800" dirty="0" smtClean="0"/>
              <a:t>: </a:t>
            </a:r>
            <a:r>
              <a:rPr lang="zh-CN" altLang="en-US" sz="1800" dirty="0" smtClean="0"/>
              <a:t>搜索日志分析；每周处理</a:t>
            </a:r>
            <a:r>
              <a:rPr lang="en-US" altLang="zh-CN" sz="1800" dirty="0" smtClean="0"/>
              <a:t>3000TB </a:t>
            </a:r>
            <a:r>
              <a:rPr lang="zh-CN" altLang="en-US" sz="1800" dirty="0" smtClean="0"/>
              <a:t>数据</a:t>
            </a:r>
            <a:endParaRPr lang="en-US" altLang="zh-CN" sz="1800" dirty="0" smtClean="0"/>
          </a:p>
          <a:p>
            <a:r>
              <a:rPr lang="en-US" altLang="zh-CN" sz="1800" b="1" dirty="0" smtClean="0"/>
              <a:t>EBay</a:t>
            </a:r>
            <a:r>
              <a:rPr lang="en-US" altLang="zh-CN" sz="1800" dirty="0" smtClean="0"/>
              <a:t> </a:t>
            </a:r>
            <a:r>
              <a:rPr lang="zh-CN" altLang="en-US" sz="1800" dirty="0" smtClean="0"/>
              <a:t>：</a:t>
            </a:r>
            <a:r>
              <a:rPr lang="en-US" altLang="zh-CN" sz="1800" dirty="0" smtClean="0"/>
              <a:t> 532 nodes</a:t>
            </a:r>
            <a:r>
              <a:rPr lang="zh-CN" altLang="en-US" sz="1800" dirty="0" smtClean="0"/>
              <a:t>，搜索优化和研究</a:t>
            </a:r>
            <a:endParaRPr lang="en-US" altLang="zh-CN" sz="1800" dirty="0" smtClean="0"/>
          </a:p>
          <a:p>
            <a:r>
              <a:rPr lang="en-US" altLang="zh-CN" sz="1800" b="1" dirty="0" smtClean="0"/>
              <a:t>Facebook</a:t>
            </a:r>
            <a:r>
              <a:rPr lang="en-US" altLang="zh-CN" sz="1800" dirty="0" smtClean="0"/>
              <a:t> </a:t>
            </a:r>
            <a:r>
              <a:rPr lang="zh-CN" altLang="en-US" sz="1800" dirty="0" smtClean="0"/>
              <a:t>： </a:t>
            </a:r>
            <a:r>
              <a:rPr lang="en-US" altLang="zh-CN" sz="1800" dirty="0" smtClean="0"/>
              <a:t>1100 nodes, 12PB; 300 nodes, 3PB</a:t>
            </a:r>
          </a:p>
          <a:p>
            <a:r>
              <a:rPr lang="en-US" altLang="zh-CN" sz="1800" b="1" dirty="0" smtClean="0"/>
              <a:t>FOX</a:t>
            </a:r>
            <a:r>
              <a:rPr lang="zh-CN" altLang="en-US" sz="1800" dirty="0" smtClean="0"/>
              <a:t>：</a:t>
            </a:r>
            <a:r>
              <a:rPr lang="en-US" altLang="zh-CN" sz="1800" dirty="0" smtClean="0"/>
              <a:t>3</a:t>
            </a:r>
            <a:r>
              <a:rPr lang="zh-CN" altLang="en-US" sz="1800" dirty="0" smtClean="0"/>
              <a:t>个</a:t>
            </a:r>
            <a:r>
              <a:rPr lang="en-US" altLang="zh-CN" sz="1800" dirty="0" smtClean="0"/>
              <a:t>Cluster </a:t>
            </a:r>
            <a:r>
              <a:rPr lang="zh-CN" altLang="en-US" sz="1800" dirty="0" smtClean="0"/>
              <a:t>用于日志分析、数据挖掘、机器学习</a:t>
            </a:r>
            <a:endParaRPr lang="en-US" altLang="zh-CN" sz="1800" dirty="0" smtClean="0"/>
          </a:p>
          <a:p>
            <a:r>
              <a:rPr lang="en-US" altLang="zh-CN" sz="1800" b="1" dirty="0" smtClean="0"/>
              <a:t>Freestylers</a:t>
            </a:r>
            <a:r>
              <a:rPr lang="zh-CN" altLang="en-US" sz="1800" dirty="0" smtClean="0"/>
              <a:t>：构建基于图片的推荐系统</a:t>
            </a:r>
            <a:endParaRPr lang="en-US" altLang="zh-CN" sz="1800" dirty="0" smtClean="0"/>
          </a:p>
          <a:p>
            <a:r>
              <a:rPr lang="en-US" altLang="zh-CN" sz="1800" b="1" dirty="0" smtClean="0"/>
              <a:t>Google</a:t>
            </a:r>
            <a:r>
              <a:rPr lang="zh-CN" altLang="en-US" sz="1800" b="1" dirty="0" smtClean="0"/>
              <a:t>：</a:t>
            </a:r>
            <a:r>
              <a:rPr lang="zh-CN" altLang="en-US" sz="1800" dirty="0" smtClean="0"/>
              <a:t>索引</a:t>
            </a:r>
            <a:r>
              <a:rPr lang="zh-CN" altLang="en-US" sz="1800" dirty="0"/>
              <a:t>、</a:t>
            </a:r>
            <a:r>
              <a:rPr lang="en-US" altLang="zh-CN" sz="1800" dirty="0"/>
              <a:t>Link</a:t>
            </a:r>
            <a:r>
              <a:rPr lang="zh-CN" altLang="en-US" sz="1800" dirty="0"/>
              <a:t>分析、数据挖掘</a:t>
            </a:r>
            <a:endParaRPr lang="en-US" altLang="zh-CN" sz="1800" b="1" dirty="0" smtClean="0"/>
          </a:p>
          <a:p>
            <a:r>
              <a:rPr lang="en-US" altLang="zh-CN" sz="1800" b="1" dirty="0" smtClean="0"/>
              <a:t>IBM</a:t>
            </a:r>
          </a:p>
          <a:p>
            <a:r>
              <a:rPr lang="en-US" altLang="zh-CN" sz="1800" b="1" dirty="0" smtClean="0"/>
              <a:t>LinkedIn </a:t>
            </a:r>
            <a:r>
              <a:rPr lang="zh-CN" altLang="en-US" sz="1800" b="1" dirty="0" smtClean="0"/>
              <a:t>：</a:t>
            </a:r>
            <a:r>
              <a:rPr lang="zh-CN" altLang="en-US" sz="1800" dirty="0" smtClean="0"/>
              <a:t>这人你可能认识</a:t>
            </a:r>
            <a:endParaRPr lang="en-US" altLang="zh-CN" sz="1800" dirty="0" smtClean="0"/>
          </a:p>
          <a:p>
            <a:r>
              <a:rPr lang="en-US" altLang="zh-CN" sz="1800" b="1" dirty="0" smtClean="0"/>
              <a:t>The New York Times</a:t>
            </a:r>
          </a:p>
          <a:p>
            <a:r>
              <a:rPr lang="en-US" altLang="zh-CN" sz="1800" b="1" dirty="0" smtClean="0"/>
              <a:t>PARC</a:t>
            </a:r>
            <a:r>
              <a:rPr lang="zh-CN" altLang="en-US" sz="1800" dirty="0" smtClean="0"/>
              <a:t>：分析</a:t>
            </a:r>
            <a:r>
              <a:rPr lang="en-US" altLang="zh-CN" sz="1800" dirty="0" smtClean="0"/>
              <a:t>Wikipedia</a:t>
            </a:r>
            <a:r>
              <a:rPr lang="zh-CN" altLang="en-US" sz="1800" dirty="0" smtClean="0"/>
              <a:t>里的冲突</a:t>
            </a:r>
            <a:endParaRPr lang="en-US" altLang="zh-CN" sz="1800" dirty="0" smtClean="0"/>
          </a:p>
          <a:p>
            <a:r>
              <a:rPr lang="en-US" altLang="zh-CN" sz="1800" b="1" dirty="0" err="1" smtClean="0"/>
              <a:t>Powerset</a:t>
            </a:r>
            <a:r>
              <a:rPr lang="en-US" altLang="zh-CN" sz="1800" b="1" dirty="0" smtClean="0"/>
              <a:t> / Microsoft</a:t>
            </a:r>
          </a:p>
          <a:p>
            <a:r>
              <a:rPr lang="en-US" altLang="zh-CN" sz="1800" b="1" dirty="0" err="1" smtClean="0"/>
              <a:t>Pressflip</a:t>
            </a:r>
            <a:r>
              <a:rPr lang="zh-CN" altLang="en-US" sz="1800" dirty="0" smtClean="0"/>
              <a:t>：个性化搜索，训练</a:t>
            </a:r>
            <a:r>
              <a:rPr lang="en-US" altLang="zh-CN" sz="1800" dirty="0" smtClean="0"/>
              <a:t>SVM</a:t>
            </a:r>
            <a:r>
              <a:rPr lang="zh-CN" altLang="en-US" sz="1800" dirty="0" smtClean="0"/>
              <a:t>模型</a:t>
            </a:r>
            <a:endParaRPr lang="en-US" altLang="zh-CN" sz="1800" dirty="0" smtClean="0"/>
          </a:p>
          <a:p>
            <a:r>
              <a:rPr lang="en-US" altLang="zh-CN" sz="1800" b="1" dirty="0" smtClean="0"/>
              <a:t>Yahoo</a:t>
            </a:r>
            <a:r>
              <a:rPr lang="zh-CN" altLang="en-US" sz="1800" b="1" dirty="0" smtClean="0"/>
              <a:t>！</a:t>
            </a:r>
            <a:r>
              <a:rPr lang="zh-CN" altLang="en-US" sz="1800" dirty="0" smtClean="0"/>
              <a:t>：</a:t>
            </a:r>
            <a:r>
              <a:rPr lang="en-US" altLang="zh-CN" sz="1800" dirty="0" smtClean="0"/>
              <a:t> 4000 nodes (2*4cpu boxes w 4*1TB disk &amp; 16GB RAM) </a:t>
            </a:r>
          </a:p>
        </p:txBody>
      </p:sp>
    </p:spTree>
    <p:extLst>
      <p:ext uri="{BB962C8B-B14F-4D97-AF65-F5344CB8AC3E}">
        <p14:creationId xmlns:p14="http://schemas.microsoft.com/office/powerpoint/2010/main" val="26939084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err="1"/>
              <a:t>Nutch</a:t>
            </a:r>
            <a:r>
              <a:rPr lang="zh-CN" altLang="en-US" dirty="0"/>
              <a:t>：网页搜索软件，不只是爬虫</a:t>
            </a:r>
            <a:endParaRPr lang="en-US" altLang="zh-CN" dirty="0"/>
          </a:p>
          <a:p>
            <a:r>
              <a:rPr lang="en-US" altLang="zh-CN" dirty="0"/>
              <a:t>Avro</a:t>
            </a:r>
            <a:r>
              <a:rPr lang="zh-CN" altLang="en-US" dirty="0"/>
              <a:t>：数据序列化系统</a:t>
            </a:r>
            <a:endParaRPr lang="en-US" altLang="zh-CN" dirty="0"/>
          </a:p>
          <a:p>
            <a:r>
              <a:rPr lang="en-US" altLang="zh-CN" dirty="0" err="1"/>
              <a:t>Chukwa</a:t>
            </a:r>
            <a:r>
              <a:rPr lang="zh-CN" altLang="en-US" dirty="0"/>
              <a:t>：用于管理大规模分布式集群的数据收集系统</a:t>
            </a:r>
            <a:endParaRPr lang="en-US" altLang="zh-CN" dirty="0"/>
          </a:p>
          <a:p>
            <a:r>
              <a:rPr lang="en-US" altLang="zh-CN" dirty="0" err="1"/>
              <a:t>ZooKeeper</a:t>
            </a:r>
            <a:r>
              <a:rPr lang="zh-CN" altLang="en-US" dirty="0"/>
              <a:t>：用于分布式应用的高性能协同服务</a:t>
            </a:r>
            <a:endParaRPr lang="en-US" altLang="zh-CN" dirty="0"/>
          </a:p>
          <a:p>
            <a:r>
              <a:rPr lang="en-US" altLang="zh-CN" dirty="0" err="1"/>
              <a:t>Hbase</a:t>
            </a:r>
            <a:r>
              <a:rPr lang="zh-CN" altLang="en-US" dirty="0"/>
              <a:t>：类似于</a:t>
            </a:r>
            <a:r>
              <a:rPr lang="en-US" altLang="zh-CN" dirty="0" err="1"/>
              <a:t>BigTable</a:t>
            </a:r>
            <a:r>
              <a:rPr lang="zh-CN" altLang="en-US" dirty="0"/>
              <a:t>的，</a:t>
            </a:r>
            <a:r>
              <a:rPr lang="en-US" altLang="zh-CN" dirty="0"/>
              <a:t>key-value</a:t>
            </a:r>
            <a:r>
              <a:rPr lang="zh-CN" altLang="en-US" dirty="0"/>
              <a:t>数据库系统</a:t>
            </a:r>
            <a:endParaRPr lang="en-US" altLang="zh-CN" dirty="0"/>
          </a:p>
          <a:p>
            <a:r>
              <a:rPr lang="en-US" altLang="zh-CN" dirty="0"/>
              <a:t>PIG</a:t>
            </a:r>
            <a:r>
              <a:rPr lang="zh-CN" altLang="en-US" dirty="0"/>
              <a:t>：并行计算的一种高级语言</a:t>
            </a:r>
            <a:endParaRPr lang="en-US" altLang="zh-CN" dirty="0"/>
          </a:p>
          <a:p>
            <a:r>
              <a:rPr lang="en-US" altLang="zh-CN" dirty="0"/>
              <a:t>Hive</a:t>
            </a:r>
            <a:r>
              <a:rPr lang="zh-CN" altLang="en-US" dirty="0"/>
              <a:t>：数据仓库</a:t>
            </a:r>
            <a:endParaRPr lang="en-US" altLang="zh-CN" dirty="0"/>
          </a:p>
          <a:p>
            <a:r>
              <a:rPr lang="en-US" altLang="zh-CN" dirty="0"/>
              <a:t>Mahout</a:t>
            </a:r>
            <a:r>
              <a:rPr lang="zh-CN" altLang="en-US" dirty="0"/>
              <a:t>：分布式机器学习和数据挖掘的</a:t>
            </a:r>
            <a:r>
              <a:rPr lang="en-US" altLang="zh-CN" dirty="0"/>
              <a:t>Lib</a:t>
            </a:r>
          </a:p>
          <a:p>
            <a:r>
              <a:rPr lang="en-US" altLang="zh-CN" dirty="0"/>
              <a:t>Hama</a:t>
            </a:r>
            <a:r>
              <a:rPr lang="zh-CN" altLang="en-US" dirty="0"/>
              <a:t>：基于</a:t>
            </a:r>
            <a:r>
              <a:rPr lang="en-US" altLang="zh-CN" dirty="0"/>
              <a:t>BSP</a:t>
            </a:r>
            <a:r>
              <a:rPr lang="zh-CN" altLang="en-US" dirty="0"/>
              <a:t>的超大规模科学计算框架</a:t>
            </a:r>
            <a:endParaRPr lang="en-US" altLang="zh-CN" dirty="0"/>
          </a:p>
          <a:p>
            <a:endParaRPr lang="zh-CN" altLang="en-US" dirty="0"/>
          </a:p>
        </p:txBody>
      </p:sp>
      <p:sp>
        <p:nvSpPr>
          <p:cNvPr id="5" name="标题 1"/>
          <p:cNvSpPr>
            <a:spLocks noGrp="1"/>
          </p:cNvSpPr>
          <p:nvPr>
            <p:ph type="title"/>
          </p:nvPr>
        </p:nvSpPr>
        <p:spPr/>
        <p:txBody>
          <a:bodyPr/>
          <a:lstStyle/>
          <a:p>
            <a:r>
              <a:rPr lang="en-US" altLang="zh-CN" dirty="0" smtClean="0"/>
              <a:t>2.3 </a:t>
            </a:r>
            <a:r>
              <a:rPr lang="en-US" altLang="zh-CN" dirty="0" err="1" smtClean="0"/>
              <a:t>hadoop</a:t>
            </a:r>
            <a:r>
              <a:rPr lang="zh-CN" altLang="en-US" dirty="0"/>
              <a:t>和</a:t>
            </a:r>
            <a:r>
              <a:rPr lang="en-US" altLang="zh-CN" dirty="0" err="1"/>
              <a:t>MapReduce</a:t>
            </a:r>
            <a:r>
              <a:rPr lang="zh-CN" altLang="en-US" dirty="0"/>
              <a:t>构架</a:t>
            </a:r>
          </a:p>
        </p:txBody>
      </p:sp>
    </p:spTree>
    <p:extLst>
      <p:ext uri="{BB962C8B-B14F-4D97-AF65-F5344CB8AC3E}">
        <p14:creationId xmlns:p14="http://schemas.microsoft.com/office/powerpoint/2010/main" val="32465336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err="1"/>
              <a:t>MapReduce</a:t>
            </a:r>
            <a:r>
              <a:rPr lang="zh-CN" altLang="en-US" dirty="0"/>
              <a:t>的核心设计思想在于：</a:t>
            </a:r>
            <a:r>
              <a:rPr lang="en-US" altLang="zh-CN" dirty="0"/>
              <a:t>1)</a:t>
            </a:r>
            <a:r>
              <a:rPr lang="zh-CN" altLang="en-US" dirty="0"/>
              <a:t>将问题分而治之；</a:t>
            </a:r>
            <a:r>
              <a:rPr lang="en-US" altLang="zh-CN" dirty="0"/>
              <a:t>2)</a:t>
            </a:r>
            <a:r>
              <a:rPr lang="zh-CN" altLang="en-US" dirty="0"/>
              <a:t>把计算推到数据而不是把数据推到计算，有效的避免数据传输过程中产生的大量通讯开销。</a:t>
            </a:r>
          </a:p>
        </p:txBody>
      </p:sp>
      <p:pic>
        <p:nvPicPr>
          <p:cNvPr id="4" name="Picture 2"/>
          <p:cNvPicPr>
            <a:picLocks noChangeAspect="1" noChangeArrowheads="1"/>
          </p:cNvPicPr>
          <p:nvPr/>
        </p:nvPicPr>
        <p:blipFill>
          <a:blip r:embed="rId3" cstate="print"/>
          <a:srcRect/>
          <a:stretch>
            <a:fillRect/>
          </a:stretch>
        </p:blipFill>
        <p:spPr bwMode="auto">
          <a:xfrm>
            <a:off x="1885119" y="2384884"/>
            <a:ext cx="8748464" cy="4061787"/>
          </a:xfrm>
          <a:prstGeom prst="rect">
            <a:avLst/>
          </a:prstGeom>
          <a:noFill/>
          <a:ln w="9525">
            <a:noFill/>
            <a:miter lim="800000"/>
            <a:headEnd/>
            <a:tailEnd/>
          </a:ln>
        </p:spPr>
      </p:pic>
      <p:sp>
        <p:nvSpPr>
          <p:cNvPr id="5" name="标题 1"/>
          <p:cNvSpPr>
            <a:spLocks noGrp="1"/>
          </p:cNvSpPr>
          <p:nvPr>
            <p:ph type="title"/>
          </p:nvPr>
        </p:nvSpPr>
        <p:spPr/>
        <p:txBody>
          <a:bodyPr/>
          <a:lstStyle/>
          <a:p>
            <a:r>
              <a:rPr lang="en-US" altLang="zh-CN" dirty="0" smtClean="0"/>
              <a:t>2.3 </a:t>
            </a:r>
            <a:r>
              <a:rPr lang="en-US" altLang="zh-CN" dirty="0" err="1" smtClean="0"/>
              <a:t>hadoop</a:t>
            </a:r>
            <a:r>
              <a:rPr lang="zh-CN" altLang="en-US" dirty="0"/>
              <a:t>和</a:t>
            </a:r>
            <a:r>
              <a:rPr lang="en-US" altLang="zh-CN" dirty="0" err="1"/>
              <a:t>MapReduce</a:t>
            </a:r>
            <a:r>
              <a:rPr lang="zh-CN" altLang="en-US" dirty="0"/>
              <a:t>构架</a:t>
            </a:r>
          </a:p>
        </p:txBody>
      </p:sp>
    </p:spTree>
    <p:extLst>
      <p:ext uri="{BB962C8B-B14F-4D97-AF65-F5344CB8AC3E}">
        <p14:creationId xmlns:p14="http://schemas.microsoft.com/office/powerpoint/2010/main" val="1717715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714"/>
            <a:ext cx="41052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363" y="1061467"/>
            <a:ext cx="410527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811" y="1032892"/>
            <a:ext cx="41052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7" y="3969749"/>
            <a:ext cx="40767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367" y="3945146"/>
            <a:ext cx="41243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1954" y="3933056"/>
            <a:ext cx="41243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935" y="224644"/>
            <a:ext cx="2466724" cy="596317"/>
          </a:xfrm>
          <a:prstGeom prst="rect">
            <a:avLst/>
          </a:prstGeom>
          <a:noFill/>
        </p:spPr>
        <p:txBody>
          <a:bodyPr wrap="square" lIns="102870" tIns="51435" rIns="102870" bIns="51435" rtlCol="0">
            <a:spAutoFit/>
          </a:bodyPr>
          <a:lstStyle/>
          <a:p>
            <a:r>
              <a:rPr lang="zh-CN" altLang="en-US" sz="3200" b="1" dirty="0"/>
              <a:t>写在前面：</a:t>
            </a:r>
          </a:p>
        </p:txBody>
      </p:sp>
      <p:sp>
        <p:nvSpPr>
          <p:cNvPr id="2" name="矩形 1"/>
          <p:cNvSpPr/>
          <p:nvPr/>
        </p:nvSpPr>
        <p:spPr>
          <a:xfrm>
            <a:off x="7573751" y="3419708"/>
            <a:ext cx="4660250" cy="369332"/>
          </a:xfrm>
          <a:prstGeom prst="rect">
            <a:avLst/>
          </a:prstGeom>
          <a:solidFill>
            <a:srgbClr val="00B0F0"/>
          </a:solidFill>
        </p:spPr>
        <p:txBody>
          <a:bodyPr wrap="none">
            <a:spAutoFit/>
          </a:bodyPr>
          <a:lstStyle/>
          <a:p>
            <a:pPr marL="0" lvl="4">
              <a:buClr>
                <a:srgbClr val="000565"/>
              </a:buClr>
              <a:tabLst>
                <a:tab pos="2660650" algn="l"/>
              </a:tabLst>
            </a:pPr>
            <a:r>
              <a:rPr lang="en-US" altLang="zh-TW" b="1" dirty="0" smtClean="0">
                <a:ea typeface="楷体_GB2312"/>
                <a:cs typeface="楷体_GB2312"/>
              </a:rPr>
              <a:t>B-&gt;KB</a:t>
            </a:r>
            <a:r>
              <a:rPr lang="en-US" altLang="zh-CN" b="1" dirty="0" smtClean="0">
                <a:ea typeface="楷体_GB2312"/>
                <a:cs typeface="楷体_GB2312"/>
              </a:rPr>
              <a:t>-</a:t>
            </a:r>
            <a:r>
              <a:rPr lang="en-US" altLang="zh-CN" b="1" dirty="0">
                <a:ea typeface="楷体_GB2312"/>
                <a:cs typeface="楷体_GB2312"/>
              </a:rPr>
              <a:t>&gt;</a:t>
            </a:r>
            <a:r>
              <a:rPr lang="en-US" altLang="zh-TW" b="1" dirty="0">
                <a:ea typeface="楷体_GB2312"/>
                <a:cs typeface="楷体_GB2312"/>
              </a:rPr>
              <a:t>MB</a:t>
            </a:r>
            <a:r>
              <a:rPr lang="en-US" altLang="zh-CN" b="1" dirty="0">
                <a:ea typeface="楷体_GB2312"/>
                <a:cs typeface="楷体_GB2312"/>
              </a:rPr>
              <a:t>-&gt;</a:t>
            </a:r>
            <a:r>
              <a:rPr lang="en-US" altLang="zh-TW" b="1" dirty="0">
                <a:ea typeface="楷体_GB2312"/>
                <a:cs typeface="楷体_GB2312"/>
              </a:rPr>
              <a:t>GB</a:t>
            </a:r>
            <a:r>
              <a:rPr lang="en-US" altLang="zh-CN" b="1" dirty="0">
                <a:ea typeface="楷体_GB2312"/>
                <a:cs typeface="楷体_GB2312"/>
              </a:rPr>
              <a:t>-&gt;</a:t>
            </a:r>
            <a:r>
              <a:rPr lang="en-US" altLang="zh-TW" b="1" dirty="0">
                <a:ea typeface="楷体_GB2312"/>
                <a:cs typeface="楷体_GB2312"/>
              </a:rPr>
              <a:t>TB</a:t>
            </a:r>
            <a:r>
              <a:rPr lang="en-US" altLang="zh-CN" b="1" dirty="0">
                <a:ea typeface="楷体_GB2312"/>
                <a:cs typeface="楷体_GB2312"/>
              </a:rPr>
              <a:t>-&gt;</a:t>
            </a:r>
            <a:r>
              <a:rPr lang="en-US" altLang="zh-TW" b="1" dirty="0">
                <a:solidFill>
                  <a:srgbClr val="FF0000"/>
                </a:solidFill>
                <a:ea typeface="楷体_GB2312"/>
                <a:cs typeface="楷体_GB2312"/>
              </a:rPr>
              <a:t>PB</a:t>
            </a:r>
            <a:r>
              <a:rPr lang="en-US" altLang="zh-CN" b="1" dirty="0">
                <a:ea typeface="楷体_GB2312"/>
                <a:cs typeface="楷体_GB2312"/>
              </a:rPr>
              <a:t>-&gt;</a:t>
            </a:r>
            <a:r>
              <a:rPr lang="en-US" altLang="zh-TW" b="1" dirty="0">
                <a:ea typeface="楷体_GB2312"/>
                <a:cs typeface="楷体_GB2312"/>
              </a:rPr>
              <a:t>EB</a:t>
            </a:r>
            <a:r>
              <a:rPr lang="en-US" altLang="zh-CN" b="1" dirty="0">
                <a:ea typeface="楷体_GB2312"/>
                <a:cs typeface="楷体_GB2312"/>
              </a:rPr>
              <a:t>-&gt;</a:t>
            </a:r>
            <a:r>
              <a:rPr lang="en-US" altLang="zh-TW" b="1" dirty="0">
                <a:ea typeface="楷体_GB2312"/>
                <a:cs typeface="楷体_GB2312"/>
              </a:rPr>
              <a:t>ZB</a:t>
            </a:r>
            <a:r>
              <a:rPr lang="en-US" altLang="zh-CN" b="1" dirty="0">
                <a:ea typeface="楷体_GB2312"/>
                <a:cs typeface="楷体_GB2312"/>
              </a:rPr>
              <a:t>-&gt;</a:t>
            </a:r>
            <a:r>
              <a:rPr lang="en-US" altLang="zh-TW" b="1" dirty="0" smtClean="0">
                <a:ea typeface="楷体_GB2312"/>
                <a:cs typeface="楷体_GB2312"/>
              </a:rPr>
              <a:t>YB</a:t>
            </a:r>
            <a:endParaRPr lang="en-US" altLang="zh-CN" b="1" dirty="0">
              <a:ea typeface="楷体_GB2312"/>
              <a:cs typeface="楷体_GB2312"/>
            </a:endParaRPr>
          </a:p>
        </p:txBody>
      </p:sp>
      <p:sp>
        <p:nvSpPr>
          <p:cNvPr id="5" name="矩形 4"/>
          <p:cNvSpPr/>
          <p:nvPr/>
        </p:nvSpPr>
        <p:spPr>
          <a:xfrm>
            <a:off x="4307758" y="3501008"/>
            <a:ext cx="5051884" cy="3416320"/>
          </a:xfrm>
          <a:prstGeom prst="rect">
            <a:avLst/>
          </a:prstGeom>
        </p:spPr>
        <p:txBody>
          <a:bodyPr wrap="square">
            <a:spAutoFit/>
          </a:bodyPr>
          <a:lstStyle/>
          <a:p>
            <a:r>
              <a:rPr lang="zh-CN" altLang="en-US" sz="2400" dirty="0">
                <a:latin typeface="黑体" pitchFamily="49" charset="-122"/>
                <a:ea typeface="黑体" pitchFamily="49" charset="-122"/>
              </a:rPr>
              <a:t>一张电报：</a:t>
            </a:r>
            <a:r>
              <a:rPr lang="en-US" altLang="zh-CN" sz="2400" dirty="0">
                <a:latin typeface="黑体" pitchFamily="49" charset="-122"/>
                <a:ea typeface="黑体" pitchFamily="49" charset="-122"/>
              </a:rPr>
              <a:t>100</a:t>
            </a:r>
            <a:r>
              <a:rPr lang="zh-CN" altLang="en-US" sz="2400" dirty="0">
                <a:latin typeface="黑体" pitchFamily="49" charset="-122"/>
                <a:ea typeface="黑体" pitchFamily="49" charset="-122"/>
              </a:rPr>
              <a:t>字节</a:t>
            </a:r>
          </a:p>
          <a:p>
            <a:r>
              <a:rPr lang="zh-CN" altLang="en-US" sz="2400" dirty="0">
                <a:latin typeface="黑体" pitchFamily="49" charset="-122"/>
                <a:ea typeface="黑体" pitchFamily="49" charset="-122"/>
              </a:rPr>
              <a:t> 一个笑话：</a:t>
            </a:r>
            <a:r>
              <a:rPr lang="en-US" altLang="zh-CN" sz="2400" dirty="0">
                <a:latin typeface="黑体" pitchFamily="49" charset="-122"/>
                <a:ea typeface="黑体" pitchFamily="49" charset="-122"/>
              </a:rPr>
              <a:t>1KB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一页书籍：</a:t>
            </a:r>
            <a:r>
              <a:rPr lang="en-US" altLang="zh-CN" sz="2400" dirty="0">
                <a:latin typeface="黑体" pitchFamily="49" charset="-122"/>
                <a:ea typeface="黑体" pitchFamily="49" charset="-122"/>
              </a:rPr>
              <a:t>10KB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一张低分辨率照片：</a:t>
            </a:r>
            <a:r>
              <a:rPr lang="en-US" altLang="zh-CN" sz="2400" dirty="0">
                <a:latin typeface="黑体" pitchFamily="49" charset="-122"/>
                <a:ea typeface="黑体" pitchFamily="49" charset="-122"/>
              </a:rPr>
              <a:t>100KB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一部微型小说：</a:t>
            </a:r>
            <a:r>
              <a:rPr lang="en-US" altLang="zh-CN" sz="2400" dirty="0">
                <a:latin typeface="黑体" pitchFamily="49" charset="-122"/>
                <a:ea typeface="黑体" pitchFamily="49" charset="-122"/>
              </a:rPr>
              <a:t>1MB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一次胸透视：</a:t>
            </a:r>
            <a:r>
              <a:rPr lang="en-US" altLang="zh-CN" sz="2400" dirty="0">
                <a:latin typeface="黑体" pitchFamily="49" charset="-122"/>
                <a:ea typeface="黑体" pitchFamily="49" charset="-122"/>
              </a:rPr>
              <a:t>10MB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两章百科全书：</a:t>
            </a:r>
            <a:r>
              <a:rPr lang="en-US" altLang="zh-CN" sz="2400" dirty="0">
                <a:latin typeface="黑体" pitchFamily="49" charset="-122"/>
                <a:ea typeface="黑体" pitchFamily="49" charset="-122"/>
              </a:rPr>
              <a:t>100MB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一卷磁带：</a:t>
            </a:r>
            <a:r>
              <a:rPr lang="en-US" altLang="zh-CN" sz="2400" dirty="0">
                <a:latin typeface="黑体" pitchFamily="49" charset="-122"/>
                <a:ea typeface="黑体" pitchFamily="49" charset="-122"/>
              </a:rPr>
              <a:t>200MB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一张</a:t>
            </a:r>
            <a:r>
              <a:rPr lang="en-US" altLang="zh-CN" sz="2400" dirty="0">
                <a:latin typeface="黑体" pitchFamily="49" charset="-122"/>
                <a:ea typeface="黑体" pitchFamily="49" charset="-122"/>
              </a:rPr>
              <a:t>CD</a:t>
            </a:r>
            <a:r>
              <a:rPr lang="zh-CN" altLang="en-US" sz="2400" dirty="0">
                <a:latin typeface="黑体" pitchFamily="49" charset="-122"/>
                <a:ea typeface="黑体" pitchFamily="49" charset="-122"/>
              </a:rPr>
              <a:t>光盘：</a:t>
            </a:r>
            <a:r>
              <a:rPr lang="en-US" altLang="zh-CN" sz="2400" dirty="0" smtClean="0">
                <a:latin typeface="黑体" pitchFamily="49" charset="-122"/>
                <a:ea typeface="黑体" pitchFamily="49" charset="-122"/>
              </a:rPr>
              <a:t>500MB </a:t>
            </a:r>
            <a:endParaRPr lang="zh-CN" altLang="en-US" sz="2400" dirty="0">
              <a:latin typeface="黑体" pitchFamily="49" charset="-122"/>
              <a:ea typeface="黑体" pitchFamily="49" charset="-122"/>
            </a:endParaRPr>
          </a:p>
        </p:txBody>
      </p:sp>
      <p:sp>
        <p:nvSpPr>
          <p:cNvPr id="6" name="矩形 5"/>
          <p:cNvSpPr/>
          <p:nvPr/>
        </p:nvSpPr>
        <p:spPr>
          <a:xfrm>
            <a:off x="8005799" y="3717032"/>
            <a:ext cx="4117368" cy="3046988"/>
          </a:xfrm>
          <a:prstGeom prst="rect">
            <a:avLst/>
          </a:prstGeom>
        </p:spPr>
        <p:txBody>
          <a:bodyPr wrap="square">
            <a:spAutoFit/>
          </a:bodyPr>
          <a:lstStyle/>
          <a:p>
            <a:r>
              <a:rPr lang="zh-CN" altLang="en-US" sz="2400" dirty="0">
                <a:latin typeface="黑体" pitchFamily="49" charset="-122"/>
                <a:ea typeface="黑体" pitchFamily="49" charset="-122"/>
              </a:rPr>
              <a:t>一部广播级质量电影：</a:t>
            </a:r>
            <a:r>
              <a:rPr lang="en-US" altLang="zh-CN" sz="2400" dirty="0">
                <a:latin typeface="黑体" pitchFamily="49" charset="-122"/>
                <a:ea typeface="黑体" pitchFamily="49" charset="-122"/>
              </a:rPr>
              <a:t>1GB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一卷大型数字磁带：</a:t>
            </a:r>
            <a:r>
              <a:rPr lang="en-US" altLang="zh-CN" sz="2400" dirty="0">
                <a:latin typeface="黑体" pitchFamily="49" charset="-122"/>
                <a:ea typeface="黑体" pitchFamily="49" charset="-122"/>
              </a:rPr>
              <a:t>100GB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五万棵树制成的纸：</a:t>
            </a:r>
            <a:r>
              <a:rPr lang="en-US" altLang="zh-CN" sz="2400" dirty="0">
                <a:latin typeface="黑体" pitchFamily="49" charset="-122"/>
                <a:ea typeface="黑体" pitchFamily="49" charset="-122"/>
              </a:rPr>
              <a:t>1TB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一套大型存储系统：</a:t>
            </a:r>
            <a:r>
              <a:rPr lang="en-US" altLang="zh-CN" sz="2400" dirty="0">
                <a:latin typeface="黑体" pitchFamily="49" charset="-122"/>
                <a:ea typeface="黑体" pitchFamily="49" charset="-122"/>
              </a:rPr>
              <a:t>50TB</a:t>
            </a:r>
          </a:p>
          <a:p>
            <a:r>
              <a:rPr lang="en-US" altLang="zh-CN" sz="2400" dirty="0">
                <a:latin typeface="黑体" pitchFamily="49" charset="-122"/>
                <a:ea typeface="黑体" pitchFamily="49" charset="-122"/>
              </a:rPr>
              <a:t> NASA EOS</a:t>
            </a:r>
            <a:r>
              <a:rPr lang="zh-CN" altLang="en-US" sz="2400" dirty="0">
                <a:latin typeface="黑体" pitchFamily="49" charset="-122"/>
                <a:ea typeface="黑体" pitchFamily="49" charset="-122"/>
              </a:rPr>
              <a:t>对地观测系统三年数据：</a:t>
            </a:r>
            <a:r>
              <a:rPr lang="en-US" altLang="zh-CN" sz="2400" dirty="0">
                <a:latin typeface="黑体" pitchFamily="49" charset="-122"/>
                <a:ea typeface="黑体" pitchFamily="49" charset="-122"/>
              </a:rPr>
              <a:t>1PB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所有印刷材料：</a:t>
            </a:r>
            <a:r>
              <a:rPr lang="en-US" altLang="zh-CN" sz="2400" dirty="0">
                <a:latin typeface="黑体" pitchFamily="49" charset="-122"/>
                <a:ea typeface="黑体" pitchFamily="49" charset="-122"/>
              </a:rPr>
              <a:t>200PB</a:t>
            </a:r>
          </a:p>
          <a:p>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全人类说过的所有的话：</a:t>
            </a:r>
            <a:r>
              <a:rPr lang="en-US" altLang="zh-CN" sz="2400" dirty="0">
                <a:latin typeface="黑体" pitchFamily="49" charset="-122"/>
                <a:ea typeface="黑体" pitchFamily="49" charset="-122"/>
              </a:rPr>
              <a:t>5E</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4097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1+#ppt_w/2"/>
                                          </p:val>
                                        </p:tav>
                                        <p:tav tm="100000">
                                          <p:val>
                                            <p:strVal val="#ppt_x"/>
                                          </p:val>
                                        </p:tav>
                                      </p:tavLst>
                                    </p:anim>
                                    <p:anim calcmode="lin" valueType="num">
                                      <p:cBhvr additive="base">
                                        <p:cTn id="8" dur="500" fill="hold"/>
                                        <p:tgtEl>
                                          <p:spTgt spid="102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1+#ppt_w/2"/>
                                          </p:val>
                                        </p:tav>
                                        <p:tav tm="100000">
                                          <p:val>
                                            <p:strVal val="#ppt_x"/>
                                          </p:val>
                                        </p:tav>
                                      </p:tavLst>
                                    </p:anim>
                                    <p:anim calcmode="lin" valueType="num">
                                      <p:cBhvr additive="base">
                                        <p:cTn id="14"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anim calcmode="lin" valueType="num">
                                      <p:cBhvr additive="base">
                                        <p:cTn id="19" dur="500" fill="hold"/>
                                        <p:tgtEl>
                                          <p:spTgt spid="10244"/>
                                        </p:tgtEl>
                                        <p:attrNameLst>
                                          <p:attrName>ppt_x</p:attrName>
                                        </p:attrNameLst>
                                      </p:cBhvr>
                                      <p:tavLst>
                                        <p:tav tm="0">
                                          <p:val>
                                            <p:strVal val="1+#ppt_w/2"/>
                                          </p:val>
                                        </p:tav>
                                        <p:tav tm="100000">
                                          <p:val>
                                            <p:strVal val="#ppt_x"/>
                                          </p:val>
                                        </p:tav>
                                      </p:tavLst>
                                    </p:anim>
                                    <p:anim calcmode="lin" valueType="num">
                                      <p:cBhvr additive="base">
                                        <p:cTn id="20"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par>
                          <p:cTn id="36" fill="hold">
                            <p:stCondLst>
                              <p:cond delay="500"/>
                            </p:stCondLst>
                            <p:childTnLst>
                              <p:par>
                                <p:cTn id="37" presetID="10" presetClass="exit" presetSubtype="0" fill="hold" grpId="1" nodeType="after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par>
                          <p:cTn id="40" fill="hold">
                            <p:stCondLst>
                              <p:cond delay="1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475" y="3681028"/>
            <a:ext cx="352425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183" y="1124744"/>
            <a:ext cx="6762533" cy="573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smtClean="0"/>
              <a:t>2.4 </a:t>
            </a:r>
            <a:r>
              <a:rPr lang="zh-CN" altLang="en-US" dirty="0"/>
              <a:t>数据库系统</a:t>
            </a:r>
          </a:p>
        </p:txBody>
      </p:sp>
      <p:sp>
        <p:nvSpPr>
          <p:cNvPr id="3" name="内容占位符 2"/>
          <p:cNvSpPr>
            <a:spLocks noGrp="1"/>
          </p:cNvSpPr>
          <p:nvPr>
            <p:ph sz="quarter" idx="10"/>
          </p:nvPr>
        </p:nvSpPr>
        <p:spPr>
          <a:xfrm>
            <a:off x="480963" y="1484784"/>
            <a:ext cx="4608512" cy="4788532"/>
          </a:xfrm>
        </p:spPr>
        <p:txBody>
          <a:bodyPr/>
          <a:lstStyle/>
          <a:p>
            <a:r>
              <a:rPr lang="en-US" altLang="zh-CN" sz="1800" dirty="0" err="1" smtClean="0"/>
              <a:t>NoSQL</a:t>
            </a:r>
            <a:endParaRPr lang="en-US" altLang="zh-CN" sz="1800" dirty="0" smtClean="0"/>
          </a:p>
          <a:p>
            <a:r>
              <a:rPr lang="zh-CN" altLang="zh-CN" sz="1800" dirty="0" smtClean="0"/>
              <a:t>与</a:t>
            </a:r>
            <a:r>
              <a:rPr lang="en-US" altLang="zh-CN" sz="1800" dirty="0" err="1"/>
              <a:t>Hadoop</a:t>
            </a:r>
            <a:r>
              <a:rPr lang="zh-CN" altLang="zh-CN" sz="1800" dirty="0"/>
              <a:t>密切相关的</a:t>
            </a:r>
            <a:r>
              <a:rPr lang="en-US" altLang="zh-CN" sz="1800" dirty="0" err="1"/>
              <a:t>NoSQL</a:t>
            </a:r>
            <a:r>
              <a:rPr lang="zh-CN" altLang="zh-CN" sz="1800" dirty="0"/>
              <a:t>也一直是大数据领域的热点。</a:t>
            </a:r>
            <a:r>
              <a:rPr lang="en-US" altLang="zh-CN" sz="1800" dirty="0" err="1"/>
              <a:t>NoSQL</a:t>
            </a:r>
            <a:r>
              <a:rPr lang="zh-CN" altLang="zh-CN" sz="1800" dirty="0"/>
              <a:t>凭借其高性能和可扩展性等优势，成为关系数据库的强劲对手，在大数据时代占据一席之地。根据存储模型和特征，</a:t>
            </a:r>
            <a:r>
              <a:rPr lang="en-US" altLang="zh-CN" sz="1800" dirty="0" err="1"/>
              <a:t>NoSQL</a:t>
            </a:r>
            <a:r>
              <a:rPr lang="zh-CN" altLang="zh-CN" sz="1800" dirty="0"/>
              <a:t>大致可分为列存储、文档存储、</a:t>
            </a:r>
            <a:r>
              <a:rPr lang="en-US" altLang="zh-CN" sz="1800" dirty="0"/>
              <a:t>key-value</a:t>
            </a:r>
            <a:r>
              <a:rPr lang="zh-CN" altLang="zh-CN" sz="1800" dirty="0"/>
              <a:t>存储、图存储、对象存储、</a:t>
            </a:r>
            <a:r>
              <a:rPr lang="en-US" altLang="zh-CN" sz="1800" dirty="0"/>
              <a:t>XML</a:t>
            </a:r>
            <a:r>
              <a:rPr lang="zh-CN" altLang="zh-CN" sz="1800" dirty="0"/>
              <a:t>数据库等类型，虽然也存在个别数据库可被归为多种类别的现象，其中，</a:t>
            </a:r>
            <a:r>
              <a:rPr lang="en-US" altLang="zh-CN" sz="1800" dirty="0" err="1"/>
              <a:t>HBase</a:t>
            </a:r>
            <a:r>
              <a:rPr lang="zh-CN" altLang="zh-CN" sz="1800" dirty="0"/>
              <a:t>、</a:t>
            </a:r>
            <a:r>
              <a:rPr lang="en-US" altLang="zh-CN" sz="1800" dirty="0"/>
              <a:t>MongoDB</a:t>
            </a:r>
            <a:r>
              <a:rPr lang="zh-CN" altLang="zh-CN" sz="1800" dirty="0"/>
              <a:t>、</a:t>
            </a:r>
            <a:r>
              <a:rPr lang="en-US" altLang="zh-CN" sz="1800" dirty="0">
                <a:hlinkClick r:id="rId5"/>
              </a:rPr>
              <a:t>Cassandra</a:t>
            </a:r>
            <a:r>
              <a:rPr lang="zh-CN" altLang="zh-CN" sz="1800" dirty="0"/>
              <a:t>、</a:t>
            </a:r>
            <a:r>
              <a:rPr lang="en-US" altLang="zh-CN" sz="1800" dirty="0" err="1">
                <a:hlinkClick r:id="rId6"/>
              </a:rPr>
              <a:t>CouchDB</a:t>
            </a:r>
            <a:r>
              <a:rPr lang="zh-CN" altLang="zh-CN" sz="1800" dirty="0"/>
              <a:t>、</a:t>
            </a:r>
            <a:r>
              <a:rPr lang="en-US" altLang="zh-CN" sz="1800" dirty="0">
                <a:hlinkClick r:id="rId7"/>
              </a:rPr>
              <a:t>Neo4j</a:t>
            </a:r>
            <a:r>
              <a:rPr lang="zh-CN" altLang="zh-CN" sz="1800" dirty="0"/>
              <a:t>、</a:t>
            </a:r>
            <a:r>
              <a:rPr lang="en-US" altLang="zh-CN" sz="1800" dirty="0" err="1"/>
              <a:t>HyperTable</a:t>
            </a:r>
            <a:r>
              <a:rPr lang="zh-CN" altLang="zh-CN" sz="1800" dirty="0"/>
              <a:t>等</a:t>
            </a:r>
            <a:r>
              <a:rPr lang="en-US" altLang="zh-CN" sz="1800" dirty="0" err="1"/>
              <a:t>NoSQL</a:t>
            </a:r>
            <a:r>
              <a:rPr lang="zh-CN" altLang="zh-CN" sz="1800" dirty="0"/>
              <a:t>已被相当多的企业和开发人员所熟知</a:t>
            </a:r>
            <a:r>
              <a:rPr lang="zh-CN" altLang="zh-CN" sz="1800" dirty="0" smtClean="0"/>
              <a:t>。</a:t>
            </a:r>
            <a:endParaRPr lang="en-US" altLang="zh-CN" sz="1800" dirty="0" smtClean="0"/>
          </a:p>
          <a:p>
            <a:pPr lvl="0"/>
            <a:r>
              <a:rPr lang="zh-CN" altLang="en-US" sz="1800" dirty="0">
                <a:solidFill>
                  <a:prstClr val="black"/>
                </a:solidFill>
              </a:rPr>
              <a:t>目前</a:t>
            </a:r>
            <a:r>
              <a:rPr lang="en-US" altLang="zh-CN" sz="1800" dirty="0">
                <a:solidFill>
                  <a:prstClr val="black"/>
                </a:solidFill>
              </a:rPr>
              <a:t>Google</a:t>
            </a:r>
            <a:r>
              <a:rPr lang="zh-CN" altLang="en-US" sz="1800" dirty="0">
                <a:solidFill>
                  <a:prstClr val="black"/>
                </a:solidFill>
              </a:rPr>
              <a:t>的 </a:t>
            </a:r>
            <a:r>
              <a:rPr lang="en-US" altLang="zh-CN" sz="1800" dirty="0" err="1">
                <a:solidFill>
                  <a:prstClr val="black"/>
                </a:solidFill>
              </a:rPr>
              <a:t>BigTable</a:t>
            </a:r>
            <a:r>
              <a:rPr lang="en-US" altLang="zh-CN" sz="1800" dirty="0">
                <a:solidFill>
                  <a:prstClr val="black"/>
                </a:solidFill>
              </a:rPr>
              <a:t> </a:t>
            </a:r>
            <a:r>
              <a:rPr lang="zh-CN" altLang="en-US" sz="1800" dirty="0">
                <a:solidFill>
                  <a:prstClr val="black"/>
                </a:solidFill>
              </a:rPr>
              <a:t>和</a:t>
            </a:r>
            <a:r>
              <a:rPr lang="en-US" altLang="zh-CN" sz="1800" dirty="0">
                <a:solidFill>
                  <a:prstClr val="black"/>
                </a:solidFill>
              </a:rPr>
              <a:t>Amazon </a:t>
            </a:r>
            <a:r>
              <a:rPr lang="zh-CN" altLang="en-US" sz="1800" dirty="0">
                <a:solidFill>
                  <a:prstClr val="black"/>
                </a:solidFill>
              </a:rPr>
              <a:t>的</a:t>
            </a:r>
            <a:r>
              <a:rPr lang="en-US" altLang="zh-CN" sz="1800" dirty="0">
                <a:solidFill>
                  <a:prstClr val="black"/>
                </a:solidFill>
              </a:rPr>
              <a:t>Dynamo</a:t>
            </a:r>
            <a:r>
              <a:rPr lang="zh-CN" altLang="en-US" sz="1800" dirty="0">
                <a:solidFill>
                  <a:prstClr val="black"/>
                </a:solidFill>
              </a:rPr>
              <a:t>使用的就是</a:t>
            </a:r>
            <a:r>
              <a:rPr lang="en-US" altLang="zh-CN" sz="1800" dirty="0" err="1">
                <a:solidFill>
                  <a:prstClr val="black"/>
                </a:solidFill>
              </a:rPr>
              <a:t>NoSQL</a:t>
            </a:r>
            <a:r>
              <a:rPr lang="zh-CN" altLang="en-US" sz="1800" dirty="0">
                <a:solidFill>
                  <a:prstClr val="black"/>
                </a:solidFill>
              </a:rPr>
              <a:t>型数据库。</a:t>
            </a:r>
            <a:endParaRPr lang="en-US" altLang="zh-CN" sz="1800" dirty="0">
              <a:solidFill>
                <a:prstClr val="black"/>
              </a:solidFill>
            </a:endParaRPr>
          </a:p>
          <a:p>
            <a:endParaRPr lang="zh-CN" altLang="en-US" sz="1800" dirty="0"/>
          </a:p>
        </p:txBody>
      </p:sp>
      <p:sp>
        <p:nvSpPr>
          <p:cNvPr id="5" name="矩形 4"/>
          <p:cNvSpPr/>
          <p:nvPr/>
        </p:nvSpPr>
        <p:spPr>
          <a:xfrm>
            <a:off x="8221823" y="1500703"/>
            <a:ext cx="3708412" cy="4025717"/>
          </a:xfrm>
          <a:prstGeom prst="rect">
            <a:avLst/>
          </a:prstGeom>
        </p:spPr>
        <p:txBody>
          <a:bodyPr wrap="square">
            <a:spAutoFit/>
          </a:bodyPr>
          <a:lstStyle/>
          <a:p>
            <a:pPr indent="457200" eaLnBrk="0" hangingPunct="0">
              <a:spcBef>
                <a:spcPct val="20000"/>
              </a:spcBef>
            </a:pPr>
            <a:r>
              <a:rPr lang="en-US" altLang="zh-CN" dirty="0" err="1" smtClean="0">
                <a:latin typeface="黑体" pitchFamily="49" charset="-122"/>
                <a:ea typeface="黑体" pitchFamily="49" charset="-122"/>
              </a:rPr>
              <a:t>NewSQL</a:t>
            </a:r>
            <a:endParaRPr lang="zh-CN" altLang="zh-CN" dirty="0">
              <a:latin typeface="黑体" pitchFamily="49" charset="-122"/>
              <a:ea typeface="黑体" pitchFamily="49" charset="-122"/>
            </a:endParaRPr>
          </a:p>
          <a:p>
            <a:pPr indent="457200" eaLnBrk="0" hangingPunct="0">
              <a:spcBef>
                <a:spcPct val="20000"/>
              </a:spcBef>
            </a:pPr>
            <a:r>
              <a:rPr lang="zh-CN" altLang="zh-CN" dirty="0">
                <a:latin typeface="黑体" pitchFamily="49" charset="-122"/>
                <a:ea typeface="黑体" pitchFamily="49" charset="-122"/>
              </a:rPr>
              <a:t>无论</a:t>
            </a:r>
            <a:r>
              <a:rPr lang="en-US" altLang="zh-CN" dirty="0" err="1">
                <a:latin typeface="黑体" pitchFamily="49" charset="-122"/>
                <a:ea typeface="黑体" pitchFamily="49" charset="-122"/>
              </a:rPr>
              <a:t>NoSQL</a:t>
            </a:r>
            <a:r>
              <a:rPr lang="zh-CN" altLang="zh-CN" dirty="0">
                <a:latin typeface="黑体" pitchFamily="49" charset="-122"/>
                <a:ea typeface="黑体" pitchFamily="49" charset="-122"/>
              </a:rPr>
              <a:t>是被解释为</a:t>
            </a:r>
            <a:r>
              <a:rPr lang="en-US" altLang="zh-CN" dirty="0" err="1">
                <a:latin typeface="黑体" pitchFamily="49" charset="-122"/>
                <a:ea typeface="黑体" pitchFamily="49" charset="-122"/>
              </a:rPr>
              <a:t>NoSQL</a:t>
            </a:r>
            <a:r>
              <a:rPr lang="zh-CN" altLang="zh-CN" dirty="0">
                <a:latin typeface="黑体" pitchFamily="49" charset="-122"/>
                <a:ea typeface="黑体" pitchFamily="49" charset="-122"/>
              </a:rPr>
              <a:t>，还是后来的</a:t>
            </a:r>
            <a:r>
              <a:rPr lang="en-US" altLang="zh-CN" dirty="0">
                <a:latin typeface="黑体" pitchFamily="49" charset="-122"/>
                <a:ea typeface="黑体" pitchFamily="49" charset="-122"/>
              </a:rPr>
              <a:t>Not Only SQL</a:t>
            </a:r>
            <a:r>
              <a:rPr lang="zh-CN" altLang="zh-CN" dirty="0">
                <a:latin typeface="黑体" pitchFamily="49" charset="-122"/>
                <a:ea typeface="黑体" pitchFamily="49" charset="-122"/>
              </a:rPr>
              <a:t>，其不支持结构化查询语言 （</a:t>
            </a:r>
            <a:r>
              <a:rPr lang="en-US" altLang="zh-CN" dirty="0">
                <a:latin typeface="黑体" pitchFamily="49" charset="-122"/>
                <a:ea typeface="黑体" pitchFamily="49" charset="-122"/>
              </a:rPr>
              <a:t>SQL</a:t>
            </a:r>
            <a:r>
              <a:rPr lang="zh-CN" altLang="zh-CN" dirty="0">
                <a:latin typeface="黑体" pitchFamily="49" charset="-122"/>
                <a:ea typeface="黑体" pitchFamily="49" charset="-122"/>
              </a:rPr>
              <a:t>）语言的特性为开发人员带来诸多不便。因此，为了同时满足高性能和支持</a:t>
            </a:r>
            <a:r>
              <a:rPr lang="en-US" altLang="zh-CN" dirty="0">
                <a:latin typeface="黑体" pitchFamily="49" charset="-122"/>
                <a:ea typeface="黑体" pitchFamily="49" charset="-122"/>
              </a:rPr>
              <a:t>SQL</a:t>
            </a:r>
            <a:r>
              <a:rPr lang="zh-CN" altLang="zh-CN" dirty="0">
                <a:latin typeface="黑体" pitchFamily="49" charset="-122"/>
                <a:ea typeface="黑体" pitchFamily="49" charset="-122"/>
              </a:rPr>
              <a:t>两个方面，</a:t>
            </a:r>
            <a:r>
              <a:rPr lang="en-US" altLang="zh-CN" dirty="0" err="1">
                <a:latin typeface="黑体" pitchFamily="49" charset="-122"/>
                <a:ea typeface="黑体" pitchFamily="49" charset="-122"/>
              </a:rPr>
              <a:t>NewSQL</a:t>
            </a:r>
            <a:r>
              <a:rPr lang="zh-CN" altLang="zh-CN" dirty="0">
                <a:latin typeface="黑体" pitchFamily="49" charset="-122"/>
                <a:ea typeface="黑体" pitchFamily="49" charset="-122"/>
              </a:rPr>
              <a:t>被设计出来。</a:t>
            </a:r>
            <a:r>
              <a:rPr lang="en-US" altLang="zh-CN" dirty="0" err="1">
                <a:latin typeface="黑体" pitchFamily="49" charset="-122"/>
                <a:ea typeface="黑体" pitchFamily="49" charset="-122"/>
              </a:rPr>
              <a:t>NewSQL</a:t>
            </a:r>
            <a:r>
              <a:rPr lang="zh-CN" altLang="zh-CN" dirty="0">
                <a:latin typeface="黑体" pitchFamily="49" charset="-122"/>
                <a:ea typeface="黑体" pitchFamily="49" charset="-122"/>
              </a:rPr>
              <a:t>作为全新的关系数据库产品，或将关系模型的优势发挥到分布式体系结构中，或将关系数据库的性能提升到不必进行横向扩展的程度，这使得</a:t>
            </a:r>
            <a:r>
              <a:rPr lang="en-US" altLang="zh-CN" dirty="0" err="1">
                <a:latin typeface="黑体" pitchFamily="49" charset="-122"/>
                <a:ea typeface="黑体" pitchFamily="49" charset="-122"/>
              </a:rPr>
              <a:t>NoSQL</a:t>
            </a:r>
            <a:r>
              <a:rPr lang="zh-CN" altLang="zh-CN" dirty="0">
                <a:latin typeface="黑体" pitchFamily="49" charset="-122"/>
                <a:ea typeface="黑体" pitchFamily="49" charset="-122"/>
              </a:rPr>
              <a:t>面临前所未有的挑战。典型的</a:t>
            </a:r>
            <a:r>
              <a:rPr lang="en-US" altLang="zh-CN" dirty="0" err="1">
                <a:latin typeface="黑体" pitchFamily="49" charset="-122"/>
                <a:ea typeface="黑体" pitchFamily="49" charset="-122"/>
              </a:rPr>
              <a:t>NewSQL</a:t>
            </a:r>
            <a:r>
              <a:rPr lang="zh-CN" altLang="zh-CN" dirty="0">
                <a:latin typeface="黑体" pitchFamily="49" charset="-122"/>
                <a:ea typeface="黑体" pitchFamily="49" charset="-122"/>
              </a:rPr>
              <a:t>有</a:t>
            </a:r>
            <a:r>
              <a:rPr lang="en-US" altLang="zh-CN" dirty="0" err="1">
                <a:latin typeface="黑体" pitchFamily="49" charset="-122"/>
                <a:ea typeface="黑体" pitchFamily="49" charset="-122"/>
              </a:rPr>
              <a:t>VoltDB</a:t>
            </a:r>
            <a:r>
              <a:rPr lang="zh-CN" altLang="zh-CN" dirty="0">
                <a:latin typeface="黑体" pitchFamily="49" charset="-122"/>
                <a:ea typeface="黑体" pitchFamily="49" charset="-122"/>
              </a:rPr>
              <a:t>、</a:t>
            </a:r>
            <a:r>
              <a:rPr lang="en-US" altLang="zh-CN" dirty="0" err="1">
                <a:latin typeface="黑体" pitchFamily="49" charset="-122"/>
                <a:ea typeface="黑体" pitchFamily="49" charset="-122"/>
              </a:rPr>
              <a:t>Marklogic</a:t>
            </a:r>
            <a:r>
              <a:rPr lang="zh-CN" altLang="zh-CN" dirty="0">
                <a:latin typeface="黑体" pitchFamily="49" charset="-122"/>
                <a:ea typeface="黑体" pitchFamily="49" charset="-122"/>
              </a:rPr>
              <a:t>、</a:t>
            </a:r>
            <a:r>
              <a:rPr lang="en-US" altLang="zh-CN" dirty="0" err="1">
                <a:latin typeface="黑体" pitchFamily="49" charset="-122"/>
                <a:ea typeface="黑体" pitchFamily="49" charset="-122"/>
              </a:rPr>
              <a:t>Xeround</a:t>
            </a:r>
            <a:r>
              <a:rPr lang="zh-CN" altLang="zh-CN" dirty="0">
                <a:latin typeface="黑体" pitchFamily="49" charset="-122"/>
                <a:ea typeface="黑体" pitchFamily="49" charset="-122"/>
              </a:rPr>
              <a:t>、</a:t>
            </a:r>
            <a:r>
              <a:rPr lang="en-US" altLang="zh-CN" dirty="0" err="1">
                <a:latin typeface="黑体" pitchFamily="49" charset="-122"/>
                <a:ea typeface="黑体" pitchFamily="49" charset="-122"/>
              </a:rPr>
              <a:t>NuoDB</a:t>
            </a:r>
            <a:r>
              <a:rPr lang="zh-CN" altLang="zh-CN" dirty="0">
                <a:latin typeface="黑体" pitchFamily="49" charset="-122"/>
                <a:ea typeface="黑体" pitchFamily="49" charset="-122"/>
              </a:rPr>
              <a:t>等。</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3511" y="2204863"/>
            <a:ext cx="2499357" cy="1308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7"/>
                                        </p:tgtEl>
                                        <p:attrNameLst>
                                          <p:attrName>style.visibility</p:attrName>
                                        </p:attrNameLst>
                                      </p:cBhvr>
                                      <p:to>
                                        <p:strVal val="hidden"/>
                                      </p:to>
                                    </p:set>
                                  </p:childTnLst>
                                </p:cTn>
                              </p:par>
                            </p:childTnLst>
                          </p:cTn>
                        </p:par>
                        <p:par>
                          <p:cTn id="17" fill="hold">
                            <p:stCondLst>
                              <p:cond delay="0"/>
                            </p:stCondLst>
                            <p:childTnLst>
                              <p:par>
                                <p:cTn id="18" presetID="42"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 </a:t>
            </a:r>
            <a:r>
              <a:rPr lang="zh-CN" altLang="en-US" dirty="0" smtClean="0"/>
              <a:t>数据可视化分析技术</a:t>
            </a:r>
            <a:endParaRPr lang="zh-CN" altLang="en-US" dirty="0"/>
          </a:p>
        </p:txBody>
      </p:sp>
      <p:sp>
        <p:nvSpPr>
          <p:cNvPr id="3" name="内容占位符 2"/>
          <p:cNvSpPr>
            <a:spLocks noGrp="1"/>
          </p:cNvSpPr>
          <p:nvPr>
            <p:ph sz="quarter" idx="10"/>
          </p:nvPr>
        </p:nvSpPr>
        <p:spPr>
          <a:xfrm>
            <a:off x="372951" y="1532272"/>
            <a:ext cx="4208288" cy="4702175"/>
          </a:xfrm>
        </p:spPr>
        <p:txBody>
          <a:bodyPr/>
          <a:lstStyle/>
          <a:p>
            <a:r>
              <a:rPr lang="zh-CN" altLang="zh-CN" dirty="0" smtClean="0"/>
              <a:t>时至今日，可视化已经发展为数据可视化、科学可视化、信息可视化、可视分析这几大方向。</a:t>
            </a:r>
            <a:r>
              <a:rPr lang="zh-CN" altLang="zh-CN" dirty="0">
                <a:solidFill>
                  <a:srgbClr val="FF0000"/>
                </a:solidFill>
              </a:rPr>
              <a:t>数据可视化</a:t>
            </a:r>
            <a:r>
              <a:rPr lang="zh-CN" altLang="zh-CN" dirty="0"/>
              <a:t>起源于</a:t>
            </a:r>
            <a:r>
              <a:rPr lang="en-US" altLang="zh-CN" dirty="0"/>
              <a:t>20</a:t>
            </a:r>
            <a:r>
              <a:rPr lang="zh-CN" altLang="zh-CN" dirty="0"/>
              <a:t>世纪</a:t>
            </a:r>
            <a:r>
              <a:rPr lang="en-US" altLang="zh-CN" dirty="0"/>
              <a:t>50</a:t>
            </a:r>
            <a:r>
              <a:rPr lang="zh-CN" altLang="zh-CN" dirty="0"/>
              <a:t>年代，其基本思想是将数据库中每个数据项作为可视化图形中单个元素，同时将数据的各个属性值以多维数据的形式表示，通过从不同维度观察数据而达到对数据深入洞察和分析的目的。</a:t>
            </a:r>
          </a:p>
          <a:p>
            <a:endParaRPr lang="zh-CN" altLang="zh-CN" dirty="0" smtClean="0"/>
          </a:p>
        </p:txBody>
      </p:sp>
      <p:sp>
        <p:nvSpPr>
          <p:cNvPr id="4" name="矩形 3"/>
          <p:cNvSpPr/>
          <p:nvPr/>
        </p:nvSpPr>
        <p:spPr>
          <a:xfrm>
            <a:off x="8077807" y="440668"/>
            <a:ext cx="3185487" cy="369332"/>
          </a:xfrm>
          <a:prstGeom prst="rect">
            <a:avLst/>
          </a:prstGeom>
        </p:spPr>
        <p:txBody>
          <a:bodyPr wrap="none">
            <a:spAutoFit/>
          </a:bodyPr>
          <a:lstStyle/>
          <a:p>
            <a:r>
              <a:rPr lang="zh-CN" altLang="zh-CN" dirty="0">
                <a:solidFill>
                  <a:srgbClr val="FF0000"/>
                </a:solidFill>
                <a:latin typeface="黑体" pitchFamily="49" charset="-122"/>
                <a:ea typeface="黑体" pitchFamily="49" charset="-122"/>
              </a:rPr>
              <a:t>智慧城市</a:t>
            </a:r>
            <a:r>
              <a:rPr lang="en-US" altLang="zh-CN" dirty="0">
                <a:solidFill>
                  <a:srgbClr val="FF0000"/>
                </a:solidFill>
                <a:latin typeface="黑体" pitchFamily="49" charset="-122"/>
                <a:ea typeface="黑体" pitchFamily="49" charset="-122"/>
              </a:rPr>
              <a:t>——</a:t>
            </a:r>
            <a:r>
              <a:rPr lang="zh-CN" altLang="zh-CN" dirty="0">
                <a:solidFill>
                  <a:srgbClr val="FF0000"/>
                </a:solidFill>
                <a:latin typeface="黑体" pitchFamily="49" charset="-122"/>
                <a:ea typeface="黑体" pitchFamily="49" charset="-122"/>
              </a:rPr>
              <a:t>《实时新加坡》</a:t>
            </a:r>
            <a:endParaRPr lang="zh-CN" altLang="en-US" dirty="0">
              <a:solidFill>
                <a:srgbClr val="FF0000"/>
              </a:solidFill>
              <a:latin typeface="黑体" pitchFamily="49" charset="-122"/>
              <a:ea typeface="黑体" pitchFamily="49" charset="-122"/>
            </a:endParaRPr>
          </a:p>
        </p:txBody>
      </p:sp>
      <p:pic>
        <p:nvPicPr>
          <p:cNvPr id="5" name="图片 4" descr="http://www.vizinsight.com/blog/wp-content/uploads/2012/09/VizInsight2012_0921_007.png">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3696" y="1160748"/>
            <a:ext cx="6732748" cy="5445224"/>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991" y="1164522"/>
            <a:ext cx="7489308" cy="5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8076112" y="466177"/>
            <a:ext cx="3647152" cy="369332"/>
          </a:xfrm>
          <a:prstGeom prst="rect">
            <a:avLst/>
          </a:prstGeom>
        </p:spPr>
        <p:txBody>
          <a:bodyPr wrap="none">
            <a:spAutoFit/>
          </a:bodyPr>
          <a:lstStyle/>
          <a:p>
            <a:r>
              <a:rPr lang="zh-CN" altLang="en-US" dirty="0">
                <a:solidFill>
                  <a:srgbClr val="FF0000"/>
                </a:solidFill>
                <a:latin typeface="黑体" pitchFamily="49" charset="-122"/>
                <a:ea typeface="黑体" pitchFamily="49" charset="-122"/>
              </a:rPr>
              <a:t>北京大学</a:t>
            </a:r>
            <a:r>
              <a:rPr lang="en-US" altLang="zh-CN" dirty="0">
                <a:solidFill>
                  <a:srgbClr val="FF0000"/>
                </a:solidFill>
                <a:latin typeface="黑体" pitchFamily="49" charset="-122"/>
                <a:ea typeface="黑体" pitchFamily="49" charset="-122"/>
              </a:rPr>
              <a:t>PKUVIS</a:t>
            </a:r>
            <a:r>
              <a:rPr lang="zh-CN" altLang="en-US" dirty="0">
                <a:solidFill>
                  <a:srgbClr val="FF0000"/>
                </a:solidFill>
                <a:latin typeface="黑体" pitchFamily="49" charset="-122"/>
                <a:ea typeface="黑体" pitchFamily="49" charset="-122"/>
              </a:rPr>
              <a:t>微博可视分析工具</a:t>
            </a:r>
          </a:p>
        </p:txBody>
      </p:sp>
      <p:pic>
        <p:nvPicPr>
          <p:cNvPr id="8" name="图片 7" descr="http://www.morsepie.com/wp-content/uploads/2012/09/0_SpaceTimeInsightAndPMUs-1024x567.jpg">
            <a:hlinkClick r:id="rId6"/>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1991" y="1154915"/>
            <a:ext cx="7640136" cy="5451057"/>
          </a:xfrm>
          <a:prstGeom prst="rect">
            <a:avLst/>
          </a:prstGeom>
          <a:noFill/>
          <a:ln>
            <a:noFill/>
          </a:ln>
        </p:spPr>
      </p:pic>
      <p:sp>
        <p:nvSpPr>
          <p:cNvPr id="9" name="矩形 8"/>
          <p:cNvSpPr/>
          <p:nvPr/>
        </p:nvSpPr>
        <p:spPr>
          <a:xfrm>
            <a:off x="7845279" y="445093"/>
            <a:ext cx="4108817" cy="369332"/>
          </a:xfrm>
          <a:prstGeom prst="rect">
            <a:avLst/>
          </a:prstGeom>
        </p:spPr>
        <p:txBody>
          <a:bodyPr wrap="none">
            <a:spAutoFit/>
          </a:bodyPr>
          <a:lstStyle/>
          <a:p>
            <a:r>
              <a:rPr lang="en-US" altLang="zh-CN" dirty="0">
                <a:solidFill>
                  <a:srgbClr val="FF0000"/>
                </a:solidFill>
                <a:latin typeface="黑体" pitchFamily="49" charset="-122"/>
                <a:ea typeface="黑体" pitchFamily="49" charset="-122"/>
              </a:rPr>
              <a:t>Space-Time Insight</a:t>
            </a:r>
            <a:r>
              <a:rPr lang="zh-CN" altLang="en-US" dirty="0">
                <a:solidFill>
                  <a:srgbClr val="FF0000"/>
                </a:solidFill>
                <a:latin typeface="黑体" pitchFamily="49" charset="-122"/>
                <a:ea typeface="黑体" pitchFamily="49" charset="-122"/>
              </a:rPr>
              <a:t>电力大数据可视化</a:t>
            </a:r>
          </a:p>
        </p:txBody>
      </p:sp>
      <p:sp>
        <p:nvSpPr>
          <p:cNvPr id="10" name="内容占位符 2"/>
          <p:cNvSpPr txBox="1">
            <a:spLocks/>
          </p:cNvSpPr>
          <p:nvPr/>
        </p:nvSpPr>
        <p:spPr bwMode="auto">
          <a:xfrm>
            <a:off x="289066" y="1534159"/>
            <a:ext cx="4208288"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457200" algn="l" rtl="0" eaLnBrk="0" fontAlgn="base" hangingPunct="0">
              <a:spcBef>
                <a:spcPct val="20000"/>
              </a:spcBef>
              <a:spcAft>
                <a:spcPct val="0"/>
              </a:spcAft>
              <a:buFontTx/>
              <a:buNone/>
              <a:defRPr sz="24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PMingLiU" pitchFamily="18" charset="-12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PMingLiU" pitchFamily="18" charset="-12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PMingLiU" pitchFamily="18" charset="-12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PMingLiU"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smtClean="0">
                <a:latin typeface="Times New Roman" pitchFamily="18" charset="0"/>
                <a:cs typeface="Times New Roman" pitchFamily="18" charset="0"/>
              </a:rPr>
              <a:t>可视化</a:t>
            </a:r>
            <a:r>
              <a:rPr lang="zh-CN" altLang="en-US" dirty="0">
                <a:latin typeface="Times New Roman" pitchFamily="18" charset="0"/>
                <a:cs typeface="Times New Roman" pitchFamily="18" charset="0"/>
              </a:rPr>
              <a:t>领域中重要而常用的可视化编程语言和环境有</a:t>
            </a:r>
            <a:r>
              <a:rPr lang="en-US" altLang="zh-CN" dirty="0">
                <a:solidFill>
                  <a:srgbClr val="FF0000"/>
                </a:solidFill>
                <a:latin typeface="Times New Roman" pitchFamily="18" charset="0"/>
                <a:cs typeface="Times New Roman" pitchFamily="18" charset="0"/>
              </a:rPr>
              <a:t>Processing</a:t>
            </a:r>
            <a:r>
              <a:rPr lang="zh-CN" altLang="en-US" dirty="0">
                <a:solidFill>
                  <a:srgbClr val="FF0000"/>
                </a:solidFill>
                <a:latin typeface="Times New Roman" pitchFamily="18" charset="0"/>
                <a:cs typeface="Times New Roman" pitchFamily="18" charset="0"/>
              </a:rPr>
              <a:t>、</a:t>
            </a:r>
            <a:r>
              <a:rPr lang="en-US" altLang="zh-CN" dirty="0">
                <a:solidFill>
                  <a:srgbClr val="FF0000"/>
                </a:solidFill>
                <a:latin typeface="Times New Roman" pitchFamily="18" charset="0"/>
                <a:cs typeface="Times New Roman" pitchFamily="18" charset="0"/>
              </a:rPr>
              <a:t>Processing.js</a:t>
            </a:r>
            <a:r>
              <a:rPr lang="zh-CN" altLang="en-US" dirty="0">
                <a:solidFill>
                  <a:srgbClr val="FF0000"/>
                </a:solidFill>
                <a:latin typeface="Times New Roman" pitchFamily="18" charset="0"/>
                <a:cs typeface="Times New Roman" pitchFamily="18" charset="0"/>
              </a:rPr>
              <a:t>、</a:t>
            </a:r>
            <a:r>
              <a:rPr lang="en-US" altLang="zh-CN" dirty="0">
                <a:solidFill>
                  <a:srgbClr val="FF0000"/>
                </a:solidFill>
                <a:latin typeface="Times New Roman" pitchFamily="18" charset="0"/>
                <a:cs typeface="Times New Roman" pitchFamily="18" charset="0"/>
              </a:rPr>
              <a:t>R</a:t>
            </a:r>
            <a:r>
              <a:rPr lang="zh-CN" altLang="en-US" dirty="0">
                <a:solidFill>
                  <a:srgbClr val="FF0000"/>
                </a:solidFill>
                <a:latin typeface="Times New Roman" pitchFamily="18" charset="0"/>
                <a:cs typeface="Times New Roman" pitchFamily="18" charset="0"/>
              </a:rPr>
              <a:t>、</a:t>
            </a:r>
            <a:r>
              <a:rPr lang="en-US" altLang="zh-CN" dirty="0">
                <a:solidFill>
                  <a:srgbClr val="FF0000"/>
                </a:solidFill>
                <a:latin typeface="Times New Roman" pitchFamily="18" charset="0"/>
                <a:cs typeface="Times New Roman" pitchFamily="18" charset="0"/>
              </a:rPr>
              <a:t>D3</a:t>
            </a:r>
            <a:r>
              <a:rPr lang="zh-CN" altLang="en-US" dirty="0">
                <a:solidFill>
                  <a:srgbClr val="FF0000"/>
                </a:solidFill>
                <a:latin typeface="Times New Roman" pitchFamily="18" charset="0"/>
                <a:cs typeface="Times New Roman" pitchFamily="18" charset="0"/>
              </a:rPr>
              <a:t>、</a:t>
            </a:r>
            <a:r>
              <a:rPr lang="en-US" altLang="zh-CN" dirty="0">
                <a:solidFill>
                  <a:srgbClr val="FF0000"/>
                </a:solidFill>
                <a:latin typeface="Times New Roman" pitchFamily="18" charset="0"/>
                <a:cs typeface="Times New Roman" pitchFamily="18" charset="0"/>
              </a:rPr>
              <a:t>Impure</a:t>
            </a:r>
            <a:r>
              <a:rPr lang="zh-CN" altLang="en-US" dirty="0">
                <a:solidFill>
                  <a:srgbClr val="FF0000"/>
                </a:solidFill>
                <a:latin typeface="Times New Roman" pitchFamily="18" charset="0"/>
                <a:cs typeface="Times New Roman" pitchFamily="18" charset="0"/>
              </a:rPr>
              <a:t>、</a:t>
            </a:r>
            <a:r>
              <a:rPr lang="en-US" altLang="zh-CN" dirty="0" err="1">
                <a:solidFill>
                  <a:srgbClr val="FF0000"/>
                </a:solidFill>
                <a:latin typeface="Times New Roman" pitchFamily="18" charset="0"/>
                <a:cs typeface="Times New Roman" pitchFamily="18" charset="0"/>
              </a:rPr>
              <a:t>ParaView</a:t>
            </a:r>
            <a:r>
              <a:rPr lang="zh-CN" altLang="en-US" dirty="0">
                <a:solidFill>
                  <a:srgbClr val="FF0000"/>
                </a:solidFill>
                <a:latin typeface="Times New Roman" pitchFamily="18" charset="0"/>
                <a:cs typeface="Times New Roman" pitchFamily="18" charset="0"/>
              </a:rPr>
              <a:t>、</a:t>
            </a:r>
            <a:r>
              <a:rPr lang="en-US" altLang="zh-CN" dirty="0" err="1">
                <a:solidFill>
                  <a:srgbClr val="FF0000"/>
                </a:solidFill>
                <a:latin typeface="Times New Roman" pitchFamily="18" charset="0"/>
                <a:cs typeface="Times New Roman" pitchFamily="18" charset="0"/>
              </a:rPr>
              <a:t>Circos</a:t>
            </a:r>
            <a:r>
              <a:rPr lang="zh-CN" altLang="en-US" dirty="0">
                <a:latin typeface="Times New Roman" pitchFamily="18" charset="0"/>
                <a:cs typeface="Times New Roman" pitchFamily="18" charset="0"/>
              </a:rPr>
              <a:t>等，它们具备的一个共同特点就是为用户提供了常见的专业可视化模版或图形库，用户可以通过简单调用即可很快实现可视化效果，此外，由于软件的开源优势，专业用户可以根据其需求，对图形源代码进行定制修改。</a:t>
            </a:r>
            <a:endParaRPr lang="zh-CN" altLang="zh-C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05604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arn(inVertical)">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2"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hidden"/>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7" grpId="1"/>
      <p:bldP spid="9" grpId="0"/>
      <p:bldP spid="9" grpId="1"/>
      <p:bldP spid="9" grpId="2"/>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a:t>
            </a:r>
            <a:r>
              <a:rPr lang="zh-CN" altLang="en-US" dirty="0" smtClean="0"/>
              <a:t>大</a:t>
            </a:r>
            <a:r>
              <a:rPr lang="zh-CN" altLang="en-US" dirty="0"/>
              <a:t>数据处理工具</a:t>
            </a:r>
          </a:p>
        </p:txBody>
      </p:sp>
      <p:sp>
        <p:nvSpPr>
          <p:cNvPr id="3" name="内容占位符 2"/>
          <p:cNvSpPr>
            <a:spLocks noGrp="1"/>
          </p:cNvSpPr>
          <p:nvPr>
            <p:ph sz="quarter" idx="10"/>
          </p:nvPr>
        </p:nvSpPr>
        <p:spPr>
          <a:xfrm>
            <a:off x="228935" y="1436688"/>
            <a:ext cx="4347814" cy="4702175"/>
          </a:xfrm>
        </p:spPr>
        <p:txBody>
          <a:bodyPr/>
          <a:lstStyle/>
          <a:p>
            <a:r>
              <a:rPr lang="zh-CN" altLang="en-US" dirty="0" smtClean="0"/>
              <a:t>除了</a:t>
            </a:r>
            <a:r>
              <a:rPr lang="en-US" altLang="zh-CN" dirty="0" err="1" smtClean="0"/>
              <a:t>Hadoop</a:t>
            </a:r>
            <a:r>
              <a:rPr lang="zh-CN" altLang="en-US" dirty="0"/>
              <a:t>，还有很多针对大数据的处理工具。这些工具有些是完整的处理平台，有些则是专门针对特定的大数据处理应用</a:t>
            </a:r>
            <a:r>
              <a:rPr lang="zh-CN" altLang="en-US" dirty="0" smtClean="0"/>
              <a:t>。右表归纳</a:t>
            </a:r>
            <a:r>
              <a:rPr lang="zh-CN" altLang="en-US" dirty="0"/>
              <a:t>总结了现今一些</a:t>
            </a:r>
            <a:r>
              <a:rPr lang="zh-CN" altLang="en-US" dirty="0">
                <a:solidFill>
                  <a:srgbClr val="FF0000"/>
                </a:solidFill>
              </a:rPr>
              <a:t>主流的处理平台和工具</a:t>
            </a:r>
            <a:r>
              <a:rPr lang="zh-CN" altLang="en-US" dirty="0"/>
              <a:t>，这些平台和工具或是已经投入商业使用，或是开源软件。在已经投入商业使用的产品中，绝大部分也是</a:t>
            </a:r>
            <a:r>
              <a:rPr lang="zh-CN" altLang="en-US" dirty="0" smtClean="0"/>
              <a:t>在</a:t>
            </a:r>
            <a:r>
              <a:rPr lang="en-US" altLang="zh-CN" dirty="0" err="1" smtClean="0"/>
              <a:t>Hadoop</a:t>
            </a:r>
            <a:r>
              <a:rPr lang="en-US" altLang="zh-CN" dirty="0" smtClean="0"/>
              <a:t> </a:t>
            </a:r>
            <a:r>
              <a:rPr lang="zh-CN" altLang="en-US" dirty="0"/>
              <a:t>基础上进行功能扩展，或者提供</a:t>
            </a:r>
            <a:r>
              <a:rPr lang="zh-CN" altLang="en-US" dirty="0" smtClean="0"/>
              <a:t>与</a:t>
            </a:r>
            <a:r>
              <a:rPr lang="en-US" altLang="zh-CN" dirty="0" err="1" smtClean="0"/>
              <a:t>Hadoop</a:t>
            </a:r>
            <a:r>
              <a:rPr lang="zh-CN" altLang="en-US" dirty="0" smtClean="0"/>
              <a:t>的</a:t>
            </a:r>
            <a:r>
              <a:rPr lang="zh-CN" altLang="en-US" dirty="0"/>
              <a:t>数据接口。</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749" y="1880828"/>
            <a:ext cx="7618426" cy="374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58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隶书" pitchFamily="2" charset="-122"/>
                <a:ea typeface="华文隶书" pitchFamily="2" charset="-122"/>
              </a:rPr>
              <a:t>走近</a:t>
            </a:r>
            <a:r>
              <a:rPr lang="en-US" altLang="zh-CN" dirty="0" smtClean="0">
                <a:latin typeface="华文隶书" pitchFamily="2" charset="-122"/>
                <a:ea typeface="华文隶书" pitchFamily="2" charset="-122"/>
              </a:rPr>
              <a:t>Big</a:t>
            </a:r>
            <a:r>
              <a:rPr lang="zh-CN" altLang="en-US" dirty="0" smtClean="0">
                <a:latin typeface="华文隶书" pitchFamily="2" charset="-122"/>
                <a:ea typeface="华文隶书" pitchFamily="2" charset="-122"/>
              </a:rPr>
              <a:t> </a:t>
            </a:r>
            <a:r>
              <a:rPr lang="en-US" altLang="zh-CN" dirty="0" smtClean="0">
                <a:latin typeface="华文隶书" pitchFamily="2" charset="-122"/>
                <a:ea typeface="华文隶书" pitchFamily="2" charset="-122"/>
              </a:rPr>
              <a:t>Data</a:t>
            </a:r>
            <a:endParaRPr lang="zh-CN" altLang="en-US" dirty="0">
              <a:latin typeface="华文隶书" pitchFamily="2" charset="-122"/>
              <a:ea typeface="华文隶书" pitchFamily="2" charset="-122"/>
            </a:endParaRPr>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AutoShape 3"/>
          <p:cNvSpPr>
            <a:spLocks noChangeArrowheads="1"/>
          </p:cNvSpPr>
          <p:nvPr/>
        </p:nvSpPr>
        <p:spPr bwMode="invGray">
          <a:xfrm>
            <a:off x="3901343" y="2066925"/>
            <a:ext cx="4995862"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大数据理论基础</a:t>
            </a:r>
            <a:endParaRPr lang="en-US" altLang="zh-CN" sz="2400" dirty="0">
              <a:solidFill>
                <a:srgbClr val="000000"/>
              </a:solidFill>
              <a:latin typeface="黑体" pitchFamily="2" charset="-122"/>
              <a:ea typeface="黑体" pitchFamily="2" charset="-122"/>
            </a:endParaRPr>
          </a:p>
        </p:txBody>
      </p:sp>
      <p:sp>
        <p:nvSpPr>
          <p:cNvPr id="5" name="AutoShape 4"/>
          <p:cNvSpPr>
            <a:spLocks noChangeArrowheads="1"/>
          </p:cNvSpPr>
          <p:nvPr/>
        </p:nvSpPr>
        <p:spPr bwMode="auto">
          <a:xfrm>
            <a:off x="2778981" y="2071687"/>
            <a:ext cx="984250"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1</a:t>
            </a:r>
          </a:p>
        </p:txBody>
      </p:sp>
      <p:sp>
        <p:nvSpPr>
          <p:cNvPr id="6" name="AutoShape 7"/>
          <p:cNvSpPr>
            <a:spLocks noChangeArrowheads="1"/>
          </p:cNvSpPr>
          <p:nvPr/>
        </p:nvSpPr>
        <p:spPr bwMode="invGray">
          <a:xfrm>
            <a:off x="3944207" y="2995612"/>
            <a:ext cx="4994275"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关键技术分析</a:t>
            </a:r>
          </a:p>
        </p:txBody>
      </p:sp>
      <p:sp>
        <p:nvSpPr>
          <p:cNvPr id="7" name="AutoShape 8"/>
          <p:cNvSpPr>
            <a:spLocks noChangeArrowheads="1"/>
          </p:cNvSpPr>
          <p:nvPr/>
        </p:nvSpPr>
        <p:spPr bwMode="auto">
          <a:xfrm>
            <a:off x="2801205" y="2995612"/>
            <a:ext cx="985838"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hangingPunct="0"/>
            <a:r>
              <a:rPr lang="en-US" altLang="zh-CN" sz="2400" dirty="0">
                <a:solidFill>
                  <a:srgbClr val="000000"/>
                </a:solidFill>
                <a:latin typeface="黑体" pitchFamily="2" charset="-122"/>
                <a:ea typeface="黑体" pitchFamily="2" charset="-122"/>
              </a:rPr>
              <a:t>2</a:t>
            </a:r>
          </a:p>
        </p:txBody>
      </p:sp>
      <p:sp>
        <p:nvSpPr>
          <p:cNvPr id="8" name="AutoShape 7"/>
          <p:cNvSpPr>
            <a:spLocks noChangeArrowheads="1"/>
          </p:cNvSpPr>
          <p:nvPr/>
        </p:nvSpPr>
        <p:spPr bwMode="invGray">
          <a:xfrm>
            <a:off x="3972783" y="3924300"/>
            <a:ext cx="4994275"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zh-CN" altLang="en-US" sz="2400" dirty="0">
                <a:solidFill>
                  <a:srgbClr val="FFFFFF"/>
                </a:solidFill>
                <a:latin typeface="黑体" pitchFamily="49" charset="-122"/>
                <a:ea typeface="黑体" pitchFamily="49" charset="-122"/>
              </a:rPr>
              <a:t>大数据应用案例分析</a:t>
            </a:r>
          </a:p>
        </p:txBody>
      </p:sp>
      <p:sp>
        <p:nvSpPr>
          <p:cNvPr id="9" name="AutoShape 8"/>
          <p:cNvSpPr>
            <a:spLocks noChangeArrowheads="1"/>
          </p:cNvSpPr>
          <p:nvPr/>
        </p:nvSpPr>
        <p:spPr bwMode="auto">
          <a:xfrm>
            <a:off x="2829779" y="3924300"/>
            <a:ext cx="985838"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en-US" altLang="zh-CN" sz="2400" dirty="0">
                <a:solidFill>
                  <a:srgbClr val="FFFFFF"/>
                </a:solidFill>
                <a:latin typeface="黑体" pitchFamily="49" charset="-122"/>
                <a:ea typeface="黑体" pitchFamily="49" charset="-122"/>
              </a:rPr>
              <a:t>3</a:t>
            </a:r>
          </a:p>
        </p:txBody>
      </p:sp>
      <p:sp>
        <p:nvSpPr>
          <p:cNvPr id="10" name="AutoShape 7"/>
          <p:cNvSpPr>
            <a:spLocks noChangeArrowheads="1"/>
          </p:cNvSpPr>
          <p:nvPr/>
        </p:nvSpPr>
        <p:spPr bwMode="invGray">
          <a:xfrm>
            <a:off x="3972783" y="4852987"/>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fontAlgn="base" hangingPunct="0">
              <a:spcBef>
                <a:spcPct val="0"/>
              </a:spcBef>
              <a:spcAft>
                <a:spcPct val="0"/>
              </a:spcAft>
              <a:defRPr/>
            </a:pPr>
            <a:r>
              <a:rPr lang="zh-CN" altLang="en-US" sz="2400" dirty="0">
                <a:solidFill>
                  <a:srgbClr val="000000"/>
                </a:solidFill>
                <a:latin typeface="黑体" pitchFamily="2" charset="-122"/>
                <a:ea typeface="黑体" pitchFamily="2" charset="-122"/>
              </a:rPr>
              <a:t>大数据的挑战与未来</a:t>
            </a:r>
          </a:p>
        </p:txBody>
      </p:sp>
      <p:sp>
        <p:nvSpPr>
          <p:cNvPr id="11" name="AutoShape 8"/>
          <p:cNvSpPr>
            <a:spLocks noChangeArrowheads="1"/>
          </p:cNvSpPr>
          <p:nvPr/>
        </p:nvSpPr>
        <p:spPr bwMode="auto">
          <a:xfrm>
            <a:off x="2829779" y="4852987"/>
            <a:ext cx="985838" cy="609600"/>
          </a:xfrm>
          <a:prstGeom prst="bevel">
            <a:avLst>
              <a:gd name="adj" fmla="val 12500"/>
            </a:avLst>
          </a:prstGeom>
          <a:solidFill>
            <a:schemeClr val="bg1">
              <a:lumMod val="75000"/>
            </a:schemeClr>
          </a:solidFill>
          <a:ln w="12700">
            <a:noFill/>
            <a:miter lim="800000"/>
            <a:headEnd/>
            <a:tailEnd/>
          </a:ln>
        </p:spPr>
        <p:txBody>
          <a:bodyPr wrap="none" anchor="ctr"/>
          <a:lstStyle/>
          <a:p>
            <a:pPr algn="ctr" eaLnBrk="0" fontAlgn="base" hangingPunct="0">
              <a:lnSpc>
                <a:spcPct val="90000"/>
              </a:lnSpc>
              <a:spcBef>
                <a:spcPct val="0"/>
              </a:spcBef>
              <a:spcAft>
                <a:spcPct val="0"/>
              </a:spcAft>
              <a:defRPr/>
            </a:pPr>
            <a:r>
              <a:rPr lang="en-US" altLang="zh-CN" sz="2400" dirty="0">
                <a:solidFill>
                  <a:srgbClr val="000000"/>
                </a:solidFill>
                <a:latin typeface="黑体" pitchFamily="49" charset="-122"/>
                <a:ea typeface="黑体" pitchFamily="49" charset="-122"/>
              </a:rPr>
              <a:t>4</a:t>
            </a:r>
          </a:p>
        </p:txBody>
      </p:sp>
    </p:spTree>
    <p:extLst>
      <p:ext uri="{BB962C8B-B14F-4D97-AF65-F5344CB8AC3E}">
        <p14:creationId xmlns:p14="http://schemas.microsoft.com/office/powerpoint/2010/main" val="835295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3.1</a:t>
            </a:r>
            <a:r>
              <a:rPr lang="zh-CN" altLang="en-US" dirty="0"/>
              <a:t>中国大数据市场分析</a:t>
            </a:r>
          </a:p>
        </p:txBody>
      </p:sp>
      <p:sp>
        <p:nvSpPr>
          <p:cNvPr id="21507"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523857B-7026-4EDE-B06D-E6F4E73DE86C}" type="slidenum">
              <a:rPr lang="en-US" altLang="zh-CN" smtClean="0">
                <a:solidFill>
                  <a:schemeClr val="bg1"/>
                </a:solidFill>
              </a:rPr>
              <a:pPr/>
              <a:t>24</a:t>
            </a:fld>
            <a:endParaRPr lang="zh-CN" altLang="en-US" dirty="0" smtClean="0">
              <a:solidFill>
                <a:schemeClr val="bg1"/>
              </a:solidFill>
            </a:endParaRPr>
          </a:p>
        </p:txBody>
      </p:sp>
      <p:sp>
        <p:nvSpPr>
          <p:cNvPr id="6" name="矩形 5"/>
          <p:cNvSpPr/>
          <p:nvPr/>
        </p:nvSpPr>
        <p:spPr>
          <a:xfrm>
            <a:off x="476375" y="1167532"/>
            <a:ext cx="11337701" cy="2643187"/>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509" name="TextBox 17"/>
          <p:cNvSpPr txBox="1">
            <a:spLocks noChangeArrowheads="1"/>
          </p:cNvSpPr>
          <p:nvPr/>
        </p:nvSpPr>
        <p:spPr bwMode="auto">
          <a:xfrm>
            <a:off x="476375" y="1167532"/>
            <a:ext cx="263214" cy="2616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100">
                <a:solidFill>
                  <a:schemeClr val="bg1"/>
                </a:solidFill>
              </a:rPr>
              <a:t>1</a:t>
            </a:r>
            <a:endParaRPr lang="zh-CN" altLang="en-US" sz="1100">
              <a:solidFill>
                <a:schemeClr val="bg1"/>
              </a:solidFill>
            </a:endParaRPr>
          </a:p>
        </p:txBody>
      </p:sp>
      <p:sp>
        <p:nvSpPr>
          <p:cNvPr id="21510" name="TextBox 8"/>
          <p:cNvSpPr txBox="1">
            <a:spLocks noChangeArrowheads="1"/>
          </p:cNvSpPr>
          <p:nvPr/>
        </p:nvSpPr>
        <p:spPr bwMode="auto">
          <a:xfrm>
            <a:off x="739589" y="1115452"/>
            <a:ext cx="3762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黑体" pitchFamily="49" charset="-122"/>
                <a:ea typeface="黑体" pitchFamily="49" charset="-122"/>
              </a:rPr>
              <a:t>2011</a:t>
            </a:r>
            <a:r>
              <a:rPr lang="zh-CN" altLang="en-US" dirty="0">
                <a:latin typeface="黑体" pitchFamily="49" charset="-122"/>
                <a:ea typeface="黑体" pitchFamily="49" charset="-122"/>
              </a:rPr>
              <a:t>年</a:t>
            </a:r>
            <a:r>
              <a:rPr lang="en-US" altLang="zh-CN" dirty="0">
                <a:latin typeface="黑体" pitchFamily="49" charset="-122"/>
                <a:ea typeface="黑体" pitchFamily="49" charset="-122"/>
              </a:rPr>
              <a:t>-2016</a:t>
            </a:r>
            <a:r>
              <a:rPr lang="zh-CN" altLang="en-US" dirty="0">
                <a:latin typeface="黑体" pitchFamily="49" charset="-122"/>
                <a:ea typeface="黑体" pitchFamily="49" charset="-122"/>
              </a:rPr>
              <a:t>年中国大数据市场规模</a:t>
            </a:r>
          </a:p>
        </p:txBody>
      </p:sp>
      <p:sp>
        <p:nvSpPr>
          <p:cNvPr id="15" name="矩形 14"/>
          <p:cNvSpPr/>
          <p:nvPr/>
        </p:nvSpPr>
        <p:spPr>
          <a:xfrm>
            <a:off x="476375" y="3882157"/>
            <a:ext cx="11337701" cy="2643187"/>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512" name="TextBox 17"/>
          <p:cNvSpPr txBox="1">
            <a:spLocks noChangeArrowheads="1"/>
          </p:cNvSpPr>
          <p:nvPr/>
        </p:nvSpPr>
        <p:spPr bwMode="auto">
          <a:xfrm>
            <a:off x="476375" y="3882157"/>
            <a:ext cx="263214" cy="2616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100">
                <a:solidFill>
                  <a:schemeClr val="bg1"/>
                </a:solidFill>
              </a:rPr>
              <a:t>2</a:t>
            </a:r>
            <a:endParaRPr lang="zh-CN" altLang="en-US" sz="1100">
              <a:solidFill>
                <a:schemeClr val="bg1"/>
              </a:solidFill>
            </a:endParaRPr>
          </a:p>
        </p:txBody>
      </p:sp>
      <p:sp>
        <p:nvSpPr>
          <p:cNvPr id="21513" name="矩形 18"/>
          <p:cNvSpPr>
            <a:spLocks noChangeArrowheads="1"/>
          </p:cNvSpPr>
          <p:nvPr/>
        </p:nvSpPr>
        <p:spPr bwMode="auto">
          <a:xfrm>
            <a:off x="787864" y="3815752"/>
            <a:ext cx="318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latin typeface="黑体" pitchFamily="49" charset="-122"/>
                <a:ea typeface="黑体" pitchFamily="49" charset="-122"/>
              </a:rPr>
              <a:t>2012</a:t>
            </a:r>
            <a:r>
              <a:rPr lang="zh-CN" altLang="en-US" dirty="0">
                <a:latin typeface="黑体" pitchFamily="49" charset="-122"/>
                <a:ea typeface="黑体" pitchFamily="49" charset="-122"/>
              </a:rPr>
              <a:t>年各行业大数据市场规模</a:t>
            </a:r>
          </a:p>
        </p:txBody>
      </p:sp>
      <p:pic>
        <p:nvPicPr>
          <p:cNvPr id="21514" name="Picture 1" descr="C:\Users\zhangman\AppData\Roaming\Tencent\Users\404667093\QQ\WinTemp\RichOle\W%S3TTB%6Y{PE$%A]@CLLZ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1596157"/>
            <a:ext cx="5335389"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AutoShape 2" descr="C:\Users\zhangman\AppData\Roaming\Tencent\Users\404667093\QQ\WinTemp\RichOle\]*2QBT@NSHZV]C%J4DFT4.jpg"/>
          <p:cNvSpPr>
            <a:spLocks noChangeAspect="1" noChangeArrowheads="1"/>
          </p:cNvSpPr>
          <p:nvPr/>
        </p:nvSpPr>
        <p:spPr bwMode="auto">
          <a:xfrm>
            <a:off x="0" y="0"/>
            <a:ext cx="4065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1516" name="Picture 3" descr="C:\Users\zhangman\AppData\Roaming\Tencent\Users\404667093\QQ\WinTemp\RichOle\GW7EK`X$]WMDYQB9Z7Q{M3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787" y="3905969"/>
            <a:ext cx="5246466"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TextBox 21"/>
          <p:cNvSpPr txBox="1">
            <a:spLocks noChangeArrowheads="1"/>
          </p:cNvSpPr>
          <p:nvPr/>
        </p:nvSpPr>
        <p:spPr bwMode="auto">
          <a:xfrm>
            <a:off x="666924" y="4382218"/>
            <a:ext cx="561486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a:latin typeface="黑体" pitchFamily="49" charset="-122"/>
                <a:ea typeface="黑体"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285750" indent="-285750">
              <a:buFont typeface="Wingdings" pitchFamily="2" charset="2"/>
              <a:buChar char="l"/>
            </a:pPr>
            <a:r>
              <a:rPr lang="zh-CN" altLang="en-US" dirty="0"/>
              <a:t>计世资讯预测，</a:t>
            </a:r>
            <a:r>
              <a:rPr lang="en-US" altLang="zh-CN" dirty="0"/>
              <a:t>2012</a:t>
            </a:r>
            <a:r>
              <a:rPr lang="zh-CN" altLang="en-US" dirty="0"/>
              <a:t>年政府、互联网、电信、金融的大数据市场规模较大，四个行业将占据一半市场份额。</a:t>
            </a:r>
            <a:endParaRPr lang="en-US" altLang="zh-CN" dirty="0"/>
          </a:p>
          <a:p>
            <a:pPr marL="285750" indent="-285750">
              <a:buFont typeface="Wingdings" pitchFamily="2" charset="2"/>
              <a:buChar char="l"/>
            </a:pPr>
            <a:r>
              <a:rPr lang="zh-CN" altLang="en-US" dirty="0" smtClean="0"/>
              <a:t>由于</a:t>
            </a:r>
            <a:r>
              <a:rPr lang="zh-CN" altLang="en-US" dirty="0"/>
              <a:t>各个行业都存在大数据应用需求，潜在市场空间非常可观。</a:t>
            </a:r>
            <a:endParaRPr lang="en-US" altLang="zh-CN" dirty="0"/>
          </a:p>
          <a:p>
            <a:endParaRPr lang="en-US" altLang="zh-CN" dirty="0"/>
          </a:p>
        </p:txBody>
      </p:sp>
      <p:sp>
        <p:nvSpPr>
          <p:cNvPr id="21518" name="TextBox 32"/>
          <p:cNvSpPr txBox="1">
            <a:spLocks noChangeArrowheads="1"/>
          </p:cNvSpPr>
          <p:nvPr/>
        </p:nvSpPr>
        <p:spPr bwMode="auto">
          <a:xfrm>
            <a:off x="666924" y="1667594"/>
            <a:ext cx="524011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Wingdings" pitchFamily="2" charset="2"/>
              <a:buChar char="l"/>
            </a:pPr>
            <a:r>
              <a:rPr lang="zh-CN" altLang="en-US" dirty="0" smtClean="0">
                <a:latin typeface="黑体" pitchFamily="49" charset="-122"/>
                <a:ea typeface="黑体" pitchFamily="49" charset="-122"/>
              </a:rPr>
              <a:t>计世资讯认为，</a:t>
            </a:r>
            <a:r>
              <a:rPr lang="en-US" altLang="zh-CN" dirty="0" smtClean="0">
                <a:solidFill>
                  <a:srgbClr val="FF0000"/>
                </a:solidFill>
                <a:latin typeface="黑体" pitchFamily="49" charset="-122"/>
                <a:ea typeface="黑体" pitchFamily="49" charset="-122"/>
              </a:rPr>
              <a:t>2011</a:t>
            </a:r>
            <a:r>
              <a:rPr lang="zh-CN" altLang="en-US" dirty="0" smtClean="0">
                <a:solidFill>
                  <a:srgbClr val="FF0000"/>
                </a:solidFill>
                <a:latin typeface="黑体" pitchFamily="49" charset="-122"/>
                <a:ea typeface="黑体" pitchFamily="49" charset="-122"/>
              </a:rPr>
              <a:t>年是中国大数据市场元年</a:t>
            </a:r>
            <a:r>
              <a:rPr lang="zh-CN" altLang="en-US" dirty="0" smtClean="0">
                <a:latin typeface="黑体" pitchFamily="49" charset="-122"/>
                <a:ea typeface="黑体" pitchFamily="49" charset="-122"/>
              </a:rPr>
              <a:t>，一些大数据产品已经推出，部分行业也有大数据应用案例的产生。</a:t>
            </a:r>
            <a:r>
              <a:rPr lang="en-US" altLang="zh-CN" dirty="0" smtClean="0">
                <a:latin typeface="黑体" pitchFamily="49" charset="-122"/>
                <a:ea typeface="黑体" pitchFamily="49" charset="-122"/>
              </a:rPr>
              <a:t>2012</a:t>
            </a:r>
            <a:r>
              <a:rPr lang="zh-CN" altLang="en-US" dirty="0" smtClean="0">
                <a:latin typeface="黑体" pitchFamily="49" charset="-122"/>
                <a:ea typeface="黑体" pitchFamily="49" charset="-122"/>
              </a:rPr>
              <a:t>年</a:t>
            </a:r>
            <a:r>
              <a:rPr lang="en-US" altLang="zh-CN" dirty="0" smtClean="0">
                <a:latin typeface="黑体" pitchFamily="49" charset="-122"/>
                <a:ea typeface="黑体" pitchFamily="49" charset="-122"/>
              </a:rPr>
              <a:t>-2016</a:t>
            </a:r>
            <a:r>
              <a:rPr lang="zh-CN" altLang="en-US" dirty="0" smtClean="0">
                <a:latin typeface="黑体" pitchFamily="49" charset="-122"/>
                <a:ea typeface="黑体" pitchFamily="49" charset="-122"/>
              </a:rPr>
              <a:t>年，将迎来大数据市场的飞速发展。</a:t>
            </a:r>
            <a:endParaRPr lang="en-US" altLang="zh-CN" dirty="0">
              <a:latin typeface="黑体" pitchFamily="49" charset="-122"/>
              <a:ea typeface="黑体" pitchFamily="49" charset="-122"/>
            </a:endParaRPr>
          </a:p>
          <a:p>
            <a:pPr eaLnBrk="1" hangingPunct="1">
              <a:buFont typeface="Wingdings" pitchFamily="2" charset="2"/>
              <a:buChar char="l"/>
            </a:pPr>
            <a:r>
              <a:rPr lang="zh-CN" altLang="en-US" dirty="0">
                <a:latin typeface="黑体" pitchFamily="49" charset="-122"/>
                <a:ea typeface="黑体" pitchFamily="49" charset="-122"/>
              </a:rPr>
              <a:t>计世资讯预测，</a:t>
            </a:r>
            <a:r>
              <a:rPr lang="en-US" altLang="zh-CN" dirty="0">
                <a:latin typeface="黑体" pitchFamily="49" charset="-122"/>
                <a:ea typeface="黑体" pitchFamily="49" charset="-122"/>
              </a:rPr>
              <a:t>2012</a:t>
            </a:r>
            <a:r>
              <a:rPr lang="zh-CN" altLang="en-US" dirty="0">
                <a:latin typeface="黑体" pitchFamily="49" charset="-122"/>
                <a:ea typeface="黑体" pitchFamily="49" charset="-122"/>
              </a:rPr>
              <a:t>年中国大数据市场规模将达到</a:t>
            </a:r>
            <a:r>
              <a:rPr lang="en-US" altLang="zh-CN" dirty="0">
                <a:latin typeface="黑体" pitchFamily="49" charset="-122"/>
                <a:ea typeface="黑体" pitchFamily="49" charset="-122"/>
              </a:rPr>
              <a:t>4.7</a:t>
            </a:r>
            <a:r>
              <a:rPr lang="zh-CN" altLang="en-US" dirty="0">
                <a:latin typeface="黑体" pitchFamily="49" charset="-122"/>
                <a:ea typeface="黑体" pitchFamily="49" charset="-122"/>
              </a:rPr>
              <a:t>亿元，</a:t>
            </a:r>
            <a:r>
              <a:rPr lang="en-US" altLang="zh-CN" dirty="0">
                <a:latin typeface="黑体" pitchFamily="49" charset="-122"/>
                <a:ea typeface="黑体" pitchFamily="49" charset="-122"/>
              </a:rPr>
              <a:t>2013</a:t>
            </a:r>
            <a:r>
              <a:rPr lang="zh-CN" altLang="en-US" dirty="0">
                <a:latin typeface="黑体" pitchFamily="49" charset="-122"/>
                <a:ea typeface="黑体" pitchFamily="49" charset="-122"/>
              </a:rPr>
              <a:t>年大数据市场将迎来增速为</a:t>
            </a:r>
            <a:r>
              <a:rPr lang="en-US" altLang="zh-CN" dirty="0">
                <a:latin typeface="黑体" pitchFamily="49" charset="-122"/>
                <a:ea typeface="黑体" pitchFamily="49" charset="-122"/>
              </a:rPr>
              <a:t>138.3%</a:t>
            </a:r>
            <a:r>
              <a:rPr lang="zh-CN" altLang="en-US" dirty="0">
                <a:latin typeface="黑体" pitchFamily="49" charset="-122"/>
                <a:ea typeface="黑体" pitchFamily="49" charset="-122"/>
              </a:rPr>
              <a:t>的飞跃，到</a:t>
            </a:r>
            <a:r>
              <a:rPr lang="en-US" altLang="zh-CN" dirty="0">
                <a:latin typeface="黑体" pitchFamily="49" charset="-122"/>
                <a:ea typeface="黑体" pitchFamily="49" charset="-122"/>
              </a:rPr>
              <a:t>2016</a:t>
            </a:r>
            <a:r>
              <a:rPr lang="zh-CN" altLang="en-US" dirty="0">
                <a:latin typeface="黑体" pitchFamily="49" charset="-122"/>
                <a:ea typeface="黑体" pitchFamily="49" charset="-122"/>
              </a:rPr>
              <a:t>年，整个市场规模逼近百亿。</a:t>
            </a:r>
            <a:endParaRPr lang="en-US" altLang="zh-CN" dirty="0">
              <a:latin typeface="黑体" pitchFamily="49" charset="-122"/>
              <a:ea typeface="黑体" pitchFamily="49" charset="-122"/>
            </a:endParaRPr>
          </a:p>
          <a:p>
            <a:pPr eaLnBrk="1" hangingPunct="1">
              <a:buFont typeface="Wingdings" pitchFamily="2" charset="2"/>
              <a:buChar char="l"/>
            </a:pPr>
            <a:endParaRPr lang="zh-CN" altLang="en-US" sz="1400" dirty="0"/>
          </a:p>
        </p:txBody>
      </p:sp>
    </p:spTree>
    <p:extLst>
      <p:ext uri="{BB962C8B-B14F-4D97-AF65-F5344CB8AC3E}">
        <p14:creationId xmlns:p14="http://schemas.microsoft.com/office/powerpoint/2010/main" val="2208258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t>3.2</a:t>
            </a:r>
            <a:r>
              <a:rPr lang="zh-CN" altLang="en-US" dirty="0"/>
              <a:t>中国企业大数据现状</a:t>
            </a:r>
          </a:p>
        </p:txBody>
      </p:sp>
      <p:sp>
        <p:nvSpPr>
          <p:cNvPr id="4" name="内容占位符 3"/>
          <p:cNvSpPr>
            <a:spLocks noGrp="1"/>
          </p:cNvSpPr>
          <p:nvPr>
            <p:ph sz="quarter" idx="10"/>
          </p:nvPr>
        </p:nvSpPr>
        <p:spPr/>
        <p:txBody>
          <a:bodyPr/>
          <a:lstStyle/>
          <a:p>
            <a:endParaRPr lang="zh-CN" altLang="en-US" sz="3200"/>
          </a:p>
        </p:txBody>
      </p:sp>
      <p:sp>
        <p:nvSpPr>
          <p:cNvPr id="23555"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93E10AF-FAAD-4224-B4C0-B475349525C7}" type="slidenum">
              <a:rPr lang="en-US" altLang="zh-CN" sz="1600" smtClean="0">
                <a:solidFill>
                  <a:schemeClr val="bg1"/>
                </a:solidFill>
                <a:latin typeface="黑体" pitchFamily="49" charset="-122"/>
                <a:ea typeface="黑体" pitchFamily="49" charset="-122"/>
              </a:rPr>
              <a:pPr/>
              <a:t>25</a:t>
            </a:fld>
            <a:endParaRPr lang="zh-CN" altLang="en-US" sz="1600" smtClean="0">
              <a:solidFill>
                <a:schemeClr val="bg1"/>
              </a:solidFill>
              <a:latin typeface="黑体" pitchFamily="49" charset="-122"/>
              <a:ea typeface="黑体" pitchFamily="49" charset="-122"/>
            </a:endParaRPr>
          </a:p>
        </p:txBody>
      </p:sp>
      <p:grpSp>
        <p:nvGrpSpPr>
          <p:cNvPr id="23556" name="组合 4"/>
          <p:cNvGrpSpPr>
            <a:grpSpLocks/>
          </p:cNvGrpSpPr>
          <p:nvPr/>
        </p:nvGrpSpPr>
        <p:grpSpPr bwMode="auto">
          <a:xfrm>
            <a:off x="7145611" y="1785939"/>
            <a:ext cx="3667021" cy="2740025"/>
            <a:chOff x="683591" y="3000371"/>
            <a:chExt cx="2750318" cy="2740273"/>
          </a:xfrm>
        </p:grpSpPr>
        <p:grpSp>
          <p:nvGrpSpPr>
            <p:cNvPr id="23563" name="Group 14"/>
            <p:cNvGrpSpPr>
              <a:grpSpLocks/>
            </p:cNvGrpSpPr>
            <p:nvPr/>
          </p:nvGrpSpPr>
          <p:grpSpPr bwMode="auto">
            <a:xfrm>
              <a:off x="683591" y="3000371"/>
              <a:ext cx="2750318" cy="2740273"/>
              <a:chOff x="635" y="653"/>
              <a:chExt cx="2150" cy="2010"/>
            </a:xfrm>
          </p:grpSpPr>
          <p:grpSp>
            <p:nvGrpSpPr>
              <p:cNvPr id="23567" name="Group 23"/>
              <p:cNvGrpSpPr>
                <a:grpSpLocks/>
              </p:cNvGrpSpPr>
              <p:nvPr/>
            </p:nvGrpSpPr>
            <p:grpSpPr bwMode="auto">
              <a:xfrm>
                <a:off x="635" y="1825"/>
                <a:ext cx="2150" cy="838"/>
                <a:chOff x="635" y="1825"/>
                <a:chExt cx="2150" cy="838"/>
              </a:xfrm>
            </p:grpSpPr>
            <p:sp>
              <p:nvSpPr>
                <p:cNvPr id="23575" name="Freeform 24"/>
                <p:cNvSpPr>
                  <a:spLocks/>
                </p:cNvSpPr>
                <p:nvPr/>
              </p:nvSpPr>
              <p:spPr bwMode="gray">
                <a:xfrm>
                  <a:off x="2261" y="1825"/>
                  <a:ext cx="524" cy="838"/>
                </a:xfrm>
                <a:custGeom>
                  <a:avLst/>
                  <a:gdLst>
                    <a:gd name="T0" fmla="*/ 0 w 516"/>
                    <a:gd name="T1" fmla="*/ 395 h 732"/>
                    <a:gd name="T2" fmla="*/ 319 w 516"/>
                    <a:gd name="T3" fmla="*/ 1438 h 732"/>
                    <a:gd name="T4" fmla="*/ 555 w 516"/>
                    <a:gd name="T5" fmla="*/ 872 h 732"/>
                    <a:gd name="T6" fmla="*/ 168 w 516"/>
                    <a:gd name="T7" fmla="*/ 0 h 732"/>
                    <a:gd name="T8" fmla="*/ 0 w 516"/>
                    <a:gd name="T9" fmla="*/ 395 h 732"/>
                    <a:gd name="T10" fmla="*/ 0 60000 65536"/>
                    <a:gd name="T11" fmla="*/ 0 60000 65536"/>
                    <a:gd name="T12" fmla="*/ 0 60000 65536"/>
                    <a:gd name="T13" fmla="*/ 0 60000 65536"/>
                    <a:gd name="T14" fmla="*/ 0 60000 65536"/>
                    <a:gd name="T15" fmla="*/ 0 w 516"/>
                    <a:gd name="T16" fmla="*/ 0 h 732"/>
                    <a:gd name="T17" fmla="*/ 516 w 516"/>
                    <a:gd name="T18" fmla="*/ 732 h 732"/>
                  </a:gdLst>
                  <a:ahLst/>
                  <a:cxnLst>
                    <a:cxn ang="T10">
                      <a:pos x="T0" y="T1"/>
                    </a:cxn>
                    <a:cxn ang="T11">
                      <a:pos x="T2" y="T3"/>
                    </a:cxn>
                    <a:cxn ang="T12">
                      <a:pos x="T4" y="T5"/>
                    </a:cxn>
                    <a:cxn ang="T13">
                      <a:pos x="T6" y="T7"/>
                    </a:cxn>
                    <a:cxn ang="T14">
                      <a:pos x="T8" y="T9"/>
                    </a:cxn>
                  </a:cxnLst>
                  <a:rect l="T15" t="T16" r="T17" b="T18"/>
                  <a:pathLst>
                    <a:path w="516" h="732">
                      <a:moveTo>
                        <a:pt x="0" y="201"/>
                      </a:moveTo>
                      <a:lnTo>
                        <a:pt x="294" y="731"/>
                      </a:lnTo>
                      <a:lnTo>
                        <a:pt x="515" y="444"/>
                      </a:lnTo>
                      <a:lnTo>
                        <a:pt x="156" y="0"/>
                      </a:lnTo>
                      <a:lnTo>
                        <a:pt x="0" y="201"/>
                      </a:lnTo>
                    </a:path>
                  </a:pathLst>
                </a:custGeom>
                <a:solidFill>
                  <a:srgbClr val="FEF8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sp>
              <p:nvSpPr>
                <p:cNvPr id="23576" name="Freeform 25"/>
                <p:cNvSpPr>
                  <a:spLocks/>
                </p:cNvSpPr>
                <p:nvPr/>
              </p:nvSpPr>
              <p:spPr bwMode="gray">
                <a:xfrm>
                  <a:off x="915" y="1825"/>
                  <a:ext cx="1504" cy="226"/>
                </a:xfrm>
                <a:custGeom>
                  <a:avLst/>
                  <a:gdLst>
                    <a:gd name="T0" fmla="*/ 0 w 1481"/>
                    <a:gd name="T1" fmla="*/ 390 h 197"/>
                    <a:gd name="T2" fmla="*/ 1436 w 1481"/>
                    <a:gd name="T3" fmla="*/ 390 h 197"/>
                    <a:gd name="T4" fmla="*/ 1598 w 1481"/>
                    <a:gd name="T5" fmla="*/ 0 h 197"/>
                    <a:gd name="T6" fmla="*/ 397 w 1481"/>
                    <a:gd name="T7" fmla="*/ 3 h 197"/>
                    <a:gd name="T8" fmla="*/ 0 w 1481"/>
                    <a:gd name="T9" fmla="*/ 390 h 197"/>
                    <a:gd name="T10" fmla="*/ 0 60000 65536"/>
                    <a:gd name="T11" fmla="*/ 0 60000 65536"/>
                    <a:gd name="T12" fmla="*/ 0 60000 65536"/>
                    <a:gd name="T13" fmla="*/ 0 60000 65536"/>
                    <a:gd name="T14" fmla="*/ 0 60000 65536"/>
                    <a:gd name="T15" fmla="*/ 0 w 1481"/>
                    <a:gd name="T16" fmla="*/ 0 h 197"/>
                    <a:gd name="T17" fmla="*/ 1481 w 1481"/>
                    <a:gd name="T18" fmla="*/ 197 h 197"/>
                  </a:gdLst>
                  <a:ahLst/>
                  <a:cxnLst>
                    <a:cxn ang="T10">
                      <a:pos x="T0" y="T1"/>
                    </a:cxn>
                    <a:cxn ang="T11">
                      <a:pos x="T2" y="T3"/>
                    </a:cxn>
                    <a:cxn ang="T12">
                      <a:pos x="T4" y="T5"/>
                    </a:cxn>
                    <a:cxn ang="T13">
                      <a:pos x="T6" y="T7"/>
                    </a:cxn>
                    <a:cxn ang="T14">
                      <a:pos x="T8" y="T9"/>
                    </a:cxn>
                  </a:cxnLst>
                  <a:rect l="T15" t="T16" r="T17" b="T18"/>
                  <a:pathLst>
                    <a:path w="1481" h="197">
                      <a:moveTo>
                        <a:pt x="0" y="196"/>
                      </a:moveTo>
                      <a:lnTo>
                        <a:pt x="1329" y="196"/>
                      </a:lnTo>
                      <a:lnTo>
                        <a:pt x="1480" y="0"/>
                      </a:lnTo>
                      <a:lnTo>
                        <a:pt x="367" y="3"/>
                      </a:lnTo>
                      <a:lnTo>
                        <a:pt x="0" y="196"/>
                      </a:lnTo>
                    </a:path>
                  </a:pathLst>
                </a:custGeom>
                <a:gradFill rotWithShape="1">
                  <a:gsLst>
                    <a:gs pos="0">
                      <a:srgbClr val="9E9A00"/>
                    </a:gs>
                    <a:gs pos="50000">
                      <a:srgbClr val="696600"/>
                    </a:gs>
                    <a:gs pos="100000">
                      <a:srgbClr val="9E9A00"/>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sp>
              <p:nvSpPr>
                <p:cNvPr id="23577" name="Freeform 26"/>
                <p:cNvSpPr>
                  <a:spLocks/>
                </p:cNvSpPr>
                <p:nvPr/>
              </p:nvSpPr>
              <p:spPr bwMode="gray">
                <a:xfrm>
                  <a:off x="635" y="2051"/>
                  <a:ext cx="1935" cy="607"/>
                </a:xfrm>
                <a:custGeom>
                  <a:avLst/>
                  <a:gdLst>
                    <a:gd name="T0" fmla="*/ 0 w 1906"/>
                    <a:gd name="T1" fmla="*/ 1042 h 530"/>
                    <a:gd name="T2" fmla="*/ 2054 w 1906"/>
                    <a:gd name="T3" fmla="*/ 1042 h 530"/>
                    <a:gd name="T4" fmla="*/ 1732 w 1906"/>
                    <a:gd name="T5" fmla="*/ 0 h 530"/>
                    <a:gd name="T6" fmla="*/ 303 w 1906"/>
                    <a:gd name="T7" fmla="*/ 0 h 530"/>
                    <a:gd name="T8" fmla="*/ 0 w 1906"/>
                    <a:gd name="T9" fmla="*/ 1042 h 530"/>
                    <a:gd name="T10" fmla="*/ 0 60000 65536"/>
                    <a:gd name="T11" fmla="*/ 0 60000 65536"/>
                    <a:gd name="T12" fmla="*/ 0 60000 65536"/>
                    <a:gd name="T13" fmla="*/ 0 60000 65536"/>
                    <a:gd name="T14" fmla="*/ 0 60000 65536"/>
                    <a:gd name="T15" fmla="*/ 0 w 1906"/>
                    <a:gd name="T16" fmla="*/ 0 h 530"/>
                    <a:gd name="T17" fmla="*/ 1906 w 1906"/>
                    <a:gd name="T18" fmla="*/ 530 h 530"/>
                  </a:gdLst>
                  <a:ahLst/>
                  <a:cxnLst>
                    <a:cxn ang="T10">
                      <a:pos x="T0" y="T1"/>
                    </a:cxn>
                    <a:cxn ang="T11">
                      <a:pos x="T2" y="T3"/>
                    </a:cxn>
                    <a:cxn ang="T12">
                      <a:pos x="T4" y="T5"/>
                    </a:cxn>
                    <a:cxn ang="T13">
                      <a:pos x="T6" y="T7"/>
                    </a:cxn>
                    <a:cxn ang="T14">
                      <a:pos x="T8" y="T9"/>
                    </a:cxn>
                  </a:cxnLst>
                  <a:rect l="T15" t="T16" r="T17" b="T18"/>
                  <a:pathLst>
                    <a:path w="1906" h="530">
                      <a:moveTo>
                        <a:pt x="0" y="529"/>
                      </a:moveTo>
                      <a:lnTo>
                        <a:pt x="1905" y="529"/>
                      </a:lnTo>
                      <a:lnTo>
                        <a:pt x="1606" y="0"/>
                      </a:lnTo>
                      <a:lnTo>
                        <a:pt x="282" y="0"/>
                      </a:lnTo>
                      <a:lnTo>
                        <a:pt x="0" y="529"/>
                      </a:lnTo>
                    </a:path>
                  </a:pathLst>
                </a:custGeom>
                <a:gradFill rotWithShape="1">
                  <a:gsLst>
                    <a:gs pos="0">
                      <a:srgbClr val="CCCC00"/>
                    </a:gs>
                    <a:gs pos="100000">
                      <a:srgbClr val="5E5E00"/>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grpSp>
          <p:grpSp>
            <p:nvGrpSpPr>
              <p:cNvPr id="23568" name="Group 27"/>
              <p:cNvGrpSpPr>
                <a:grpSpLocks/>
              </p:cNvGrpSpPr>
              <p:nvPr/>
            </p:nvGrpSpPr>
            <p:grpSpPr bwMode="auto">
              <a:xfrm>
                <a:off x="955" y="1234"/>
                <a:ext cx="1404" cy="737"/>
                <a:chOff x="955" y="1234"/>
                <a:chExt cx="1404" cy="737"/>
              </a:xfrm>
            </p:grpSpPr>
            <p:sp>
              <p:nvSpPr>
                <p:cNvPr id="23572" name="Freeform 28"/>
                <p:cNvSpPr>
                  <a:spLocks/>
                </p:cNvSpPr>
                <p:nvPr/>
              </p:nvSpPr>
              <p:spPr bwMode="gray">
                <a:xfrm>
                  <a:off x="1250" y="1239"/>
                  <a:ext cx="742" cy="118"/>
                </a:xfrm>
                <a:custGeom>
                  <a:avLst/>
                  <a:gdLst>
                    <a:gd name="T0" fmla="*/ 0 w 734"/>
                    <a:gd name="T1" fmla="*/ 187 h 104"/>
                    <a:gd name="T2" fmla="*/ 687 w 734"/>
                    <a:gd name="T3" fmla="*/ 194 h 104"/>
                    <a:gd name="T4" fmla="*/ 773 w 734"/>
                    <a:gd name="T5" fmla="*/ 0 h 104"/>
                    <a:gd name="T6" fmla="*/ 190 w 734"/>
                    <a:gd name="T7" fmla="*/ 0 h 104"/>
                    <a:gd name="T8" fmla="*/ 0 w 734"/>
                    <a:gd name="T9" fmla="*/ 187 h 104"/>
                    <a:gd name="T10" fmla="*/ 0 60000 65536"/>
                    <a:gd name="T11" fmla="*/ 0 60000 65536"/>
                    <a:gd name="T12" fmla="*/ 0 60000 65536"/>
                    <a:gd name="T13" fmla="*/ 0 60000 65536"/>
                    <a:gd name="T14" fmla="*/ 0 60000 65536"/>
                    <a:gd name="T15" fmla="*/ 0 w 734"/>
                    <a:gd name="T16" fmla="*/ 0 h 104"/>
                    <a:gd name="T17" fmla="*/ 734 w 734"/>
                    <a:gd name="T18" fmla="*/ 104 h 104"/>
                  </a:gdLst>
                  <a:ahLst/>
                  <a:cxnLst>
                    <a:cxn ang="T10">
                      <a:pos x="T0" y="T1"/>
                    </a:cxn>
                    <a:cxn ang="T11">
                      <a:pos x="T2" y="T3"/>
                    </a:cxn>
                    <a:cxn ang="T12">
                      <a:pos x="T4" y="T5"/>
                    </a:cxn>
                    <a:cxn ang="T13">
                      <a:pos x="T6" y="T7"/>
                    </a:cxn>
                    <a:cxn ang="T14">
                      <a:pos x="T8" y="T9"/>
                    </a:cxn>
                  </a:cxnLst>
                  <a:rect l="T15" t="T16" r="T17" b="T18"/>
                  <a:pathLst>
                    <a:path w="734" h="104">
                      <a:moveTo>
                        <a:pt x="0" y="100"/>
                      </a:moveTo>
                      <a:lnTo>
                        <a:pt x="652" y="103"/>
                      </a:lnTo>
                      <a:lnTo>
                        <a:pt x="733" y="0"/>
                      </a:lnTo>
                      <a:lnTo>
                        <a:pt x="180" y="0"/>
                      </a:lnTo>
                      <a:lnTo>
                        <a:pt x="0" y="100"/>
                      </a:lnTo>
                    </a:path>
                  </a:pathLst>
                </a:custGeom>
                <a:gradFill rotWithShape="1">
                  <a:gsLst>
                    <a:gs pos="0">
                      <a:srgbClr val="FF6535"/>
                    </a:gs>
                    <a:gs pos="50000">
                      <a:srgbClr val="A94323"/>
                    </a:gs>
                    <a:gs pos="100000">
                      <a:srgbClr val="FF6535"/>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sp>
              <p:nvSpPr>
                <p:cNvPr id="23573" name="Freeform 29"/>
                <p:cNvSpPr>
                  <a:spLocks/>
                </p:cNvSpPr>
                <p:nvPr/>
              </p:nvSpPr>
              <p:spPr bwMode="gray">
                <a:xfrm>
                  <a:off x="955" y="1354"/>
                  <a:ext cx="1258" cy="617"/>
                </a:xfrm>
                <a:custGeom>
                  <a:avLst/>
                  <a:gdLst>
                    <a:gd name="T0" fmla="*/ 0 w 1239"/>
                    <a:gd name="T1" fmla="*/ 1065 h 538"/>
                    <a:gd name="T2" fmla="*/ 1336 w 1239"/>
                    <a:gd name="T3" fmla="*/ 1065 h 538"/>
                    <a:gd name="T4" fmla="*/ 1025 w 1239"/>
                    <a:gd name="T5" fmla="*/ 0 h 538"/>
                    <a:gd name="T6" fmla="*/ 311 w 1239"/>
                    <a:gd name="T7" fmla="*/ 0 h 538"/>
                    <a:gd name="T8" fmla="*/ 0 w 1239"/>
                    <a:gd name="T9" fmla="*/ 1065 h 538"/>
                    <a:gd name="T10" fmla="*/ 0 60000 65536"/>
                    <a:gd name="T11" fmla="*/ 0 60000 65536"/>
                    <a:gd name="T12" fmla="*/ 0 60000 65536"/>
                    <a:gd name="T13" fmla="*/ 0 60000 65536"/>
                    <a:gd name="T14" fmla="*/ 0 60000 65536"/>
                    <a:gd name="T15" fmla="*/ 0 w 1239"/>
                    <a:gd name="T16" fmla="*/ 0 h 538"/>
                    <a:gd name="T17" fmla="*/ 1239 w 1239"/>
                    <a:gd name="T18" fmla="*/ 538 h 538"/>
                  </a:gdLst>
                  <a:ahLst/>
                  <a:cxnLst>
                    <a:cxn ang="T10">
                      <a:pos x="T0" y="T1"/>
                    </a:cxn>
                    <a:cxn ang="T11">
                      <a:pos x="T2" y="T3"/>
                    </a:cxn>
                    <a:cxn ang="T12">
                      <a:pos x="T4" y="T5"/>
                    </a:cxn>
                    <a:cxn ang="T13">
                      <a:pos x="T6" y="T7"/>
                    </a:cxn>
                    <a:cxn ang="T14">
                      <a:pos x="T8" y="T9"/>
                    </a:cxn>
                  </a:cxnLst>
                  <a:rect l="T15" t="T16" r="T17" b="T18"/>
                  <a:pathLst>
                    <a:path w="1239" h="538">
                      <a:moveTo>
                        <a:pt x="0" y="537"/>
                      </a:moveTo>
                      <a:lnTo>
                        <a:pt x="1238" y="537"/>
                      </a:lnTo>
                      <a:lnTo>
                        <a:pt x="950" y="0"/>
                      </a:lnTo>
                      <a:lnTo>
                        <a:pt x="288" y="0"/>
                      </a:lnTo>
                      <a:lnTo>
                        <a:pt x="0" y="537"/>
                      </a:lnTo>
                    </a:path>
                  </a:pathLst>
                </a:custGeom>
                <a:gradFill rotWithShape="1">
                  <a:gsLst>
                    <a:gs pos="0">
                      <a:srgbClr val="FF9933"/>
                    </a:gs>
                    <a:gs pos="100000">
                      <a:srgbClr val="764718"/>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sp>
              <p:nvSpPr>
                <p:cNvPr id="23574" name="Freeform 30"/>
                <p:cNvSpPr>
                  <a:spLocks/>
                </p:cNvSpPr>
                <p:nvPr/>
              </p:nvSpPr>
              <p:spPr bwMode="gray">
                <a:xfrm>
                  <a:off x="1914" y="1234"/>
                  <a:ext cx="445" cy="732"/>
                </a:xfrm>
                <a:custGeom>
                  <a:avLst/>
                  <a:gdLst>
                    <a:gd name="T0" fmla="*/ 309 w 439"/>
                    <a:gd name="T1" fmla="*/ 1268 h 638"/>
                    <a:gd name="T2" fmla="*/ 468 w 439"/>
                    <a:gd name="T3" fmla="*/ 878 h 638"/>
                    <a:gd name="T4" fmla="*/ 84 w 439"/>
                    <a:gd name="T5" fmla="*/ 0 h 638"/>
                    <a:gd name="T6" fmla="*/ 0 w 439"/>
                    <a:gd name="T7" fmla="*/ 190 h 638"/>
                    <a:gd name="T8" fmla="*/ 309 w 439"/>
                    <a:gd name="T9" fmla="*/ 1268 h 638"/>
                    <a:gd name="T10" fmla="*/ 0 60000 65536"/>
                    <a:gd name="T11" fmla="*/ 0 60000 65536"/>
                    <a:gd name="T12" fmla="*/ 0 60000 65536"/>
                    <a:gd name="T13" fmla="*/ 0 60000 65536"/>
                    <a:gd name="T14" fmla="*/ 0 60000 65536"/>
                    <a:gd name="T15" fmla="*/ 0 w 439"/>
                    <a:gd name="T16" fmla="*/ 0 h 638"/>
                    <a:gd name="T17" fmla="*/ 439 w 439"/>
                    <a:gd name="T18" fmla="*/ 638 h 638"/>
                  </a:gdLst>
                  <a:ahLst/>
                  <a:cxnLst>
                    <a:cxn ang="T10">
                      <a:pos x="T0" y="T1"/>
                    </a:cxn>
                    <a:cxn ang="T11">
                      <a:pos x="T2" y="T3"/>
                    </a:cxn>
                    <a:cxn ang="T12">
                      <a:pos x="T4" y="T5"/>
                    </a:cxn>
                    <a:cxn ang="T13">
                      <a:pos x="T6" y="T7"/>
                    </a:cxn>
                    <a:cxn ang="T14">
                      <a:pos x="T8" y="T9"/>
                    </a:cxn>
                  </a:cxnLst>
                  <a:rect l="T15" t="T16" r="T17" b="T18"/>
                  <a:pathLst>
                    <a:path w="439" h="638">
                      <a:moveTo>
                        <a:pt x="289" y="637"/>
                      </a:moveTo>
                      <a:lnTo>
                        <a:pt x="438" y="441"/>
                      </a:lnTo>
                      <a:lnTo>
                        <a:pt x="79" y="0"/>
                      </a:lnTo>
                      <a:lnTo>
                        <a:pt x="0" y="96"/>
                      </a:lnTo>
                      <a:lnTo>
                        <a:pt x="289" y="637"/>
                      </a:lnTo>
                    </a:path>
                  </a:pathLst>
                </a:custGeom>
                <a:solidFill>
                  <a:srgbClr val="FFBA7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grpSp>
          <p:grpSp>
            <p:nvGrpSpPr>
              <p:cNvPr id="23569" name="Group 31"/>
              <p:cNvGrpSpPr>
                <a:grpSpLocks/>
              </p:cNvGrpSpPr>
              <p:nvPr/>
            </p:nvGrpSpPr>
            <p:grpSpPr bwMode="auto">
              <a:xfrm>
                <a:off x="1284" y="653"/>
                <a:ext cx="653" cy="616"/>
                <a:chOff x="1284" y="653"/>
                <a:chExt cx="653" cy="616"/>
              </a:xfrm>
            </p:grpSpPr>
            <p:sp>
              <p:nvSpPr>
                <p:cNvPr id="23570" name="Freeform 32"/>
                <p:cNvSpPr>
                  <a:spLocks/>
                </p:cNvSpPr>
                <p:nvPr/>
              </p:nvSpPr>
              <p:spPr bwMode="gray">
                <a:xfrm>
                  <a:off x="1284" y="653"/>
                  <a:ext cx="598" cy="616"/>
                </a:xfrm>
                <a:custGeom>
                  <a:avLst/>
                  <a:gdLst>
                    <a:gd name="T0" fmla="*/ 0 w 587"/>
                    <a:gd name="T1" fmla="*/ 1058 h 537"/>
                    <a:gd name="T2" fmla="*/ 643 w 587"/>
                    <a:gd name="T3" fmla="*/ 1065 h 537"/>
                    <a:gd name="T4" fmla="*/ 310 w 587"/>
                    <a:gd name="T5" fmla="*/ 0 h 537"/>
                    <a:gd name="T6" fmla="*/ 0 w 587"/>
                    <a:gd name="T7" fmla="*/ 1058 h 537"/>
                    <a:gd name="T8" fmla="*/ 0 60000 65536"/>
                    <a:gd name="T9" fmla="*/ 0 60000 65536"/>
                    <a:gd name="T10" fmla="*/ 0 60000 65536"/>
                    <a:gd name="T11" fmla="*/ 0 60000 65536"/>
                    <a:gd name="T12" fmla="*/ 0 w 587"/>
                    <a:gd name="T13" fmla="*/ 0 h 537"/>
                    <a:gd name="T14" fmla="*/ 587 w 587"/>
                    <a:gd name="T15" fmla="*/ 537 h 537"/>
                  </a:gdLst>
                  <a:ahLst/>
                  <a:cxnLst>
                    <a:cxn ang="T8">
                      <a:pos x="T0" y="T1"/>
                    </a:cxn>
                    <a:cxn ang="T9">
                      <a:pos x="T2" y="T3"/>
                    </a:cxn>
                    <a:cxn ang="T10">
                      <a:pos x="T4" y="T5"/>
                    </a:cxn>
                    <a:cxn ang="T11">
                      <a:pos x="T6" y="T7"/>
                    </a:cxn>
                  </a:cxnLst>
                  <a:rect l="T12" t="T13" r="T14" b="T15"/>
                  <a:pathLst>
                    <a:path w="587" h="537">
                      <a:moveTo>
                        <a:pt x="0" y="533"/>
                      </a:moveTo>
                      <a:lnTo>
                        <a:pt x="586" y="536"/>
                      </a:lnTo>
                      <a:lnTo>
                        <a:pt x="283" y="0"/>
                      </a:lnTo>
                      <a:lnTo>
                        <a:pt x="0" y="533"/>
                      </a:lnTo>
                    </a:path>
                  </a:pathLst>
                </a:custGeom>
                <a:gradFill rotWithShape="1">
                  <a:gsLst>
                    <a:gs pos="0">
                      <a:srgbClr val="CC3300"/>
                    </a:gs>
                    <a:gs pos="100000">
                      <a:srgbClr val="5E1800"/>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sp>
              <p:nvSpPr>
                <p:cNvPr id="23571" name="Freeform 33"/>
                <p:cNvSpPr>
                  <a:spLocks/>
                </p:cNvSpPr>
                <p:nvPr/>
              </p:nvSpPr>
              <p:spPr bwMode="gray">
                <a:xfrm>
                  <a:off x="1568" y="653"/>
                  <a:ext cx="369" cy="613"/>
                </a:xfrm>
                <a:custGeom>
                  <a:avLst/>
                  <a:gdLst>
                    <a:gd name="T0" fmla="*/ 316 w 364"/>
                    <a:gd name="T1" fmla="*/ 1054 h 535"/>
                    <a:gd name="T2" fmla="*/ 388 w 364"/>
                    <a:gd name="T3" fmla="*/ 879 h 535"/>
                    <a:gd name="T4" fmla="*/ 0 w 364"/>
                    <a:gd name="T5" fmla="*/ 0 h 535"/>
                    <a:gd name="T6" fmla="*/ 316 w 364"/>
                    <a:gd name="T7" fmla="*/ 1054 h 535"/>
                    <a:gd name="T8" fmla="*/ 0 60000 65536"/>
                    <a:gd name="T9" fmla="*/ 0 60000 65536"/>
                    <a:gd name="T10" fmla="*/ 0 60000 65536"/>
                    <a:gd name="T11" fmla="*/ 0 60000 65536"/>
                    <a:gd name="T12" fmla="*/ 0 w 364"/>
                    <a:gd name="T13" fmla="*/ 0 h 535"/>
                    <a:gd name="T14" fmla="*/ 364 w 364"/>
                    <a:gd name="T15" fmla="*/ 535 h 535"/>
                  </a:gdLst>
                  <a:ahLst/>
                  <a:cxnLst>
                    <a:cxn ang="T8">
                      <a:pos x="T0" y="T1"/>
                    </a:cxn>
                    <a:cxn ang="T9">
                      <a:pos x="T2" y="T3"/>
                    </a:cxn>
                    <a:cxn ang="T10">
                      <a:pos x="T4" y="T5"/>
                    </a:cxn>
                    <a:cxn ang="T11">
                      <a:pos x="T6" y="T7"/>
                    </a:cxn>
                  </a:cxnLst>
                  <a:rect l="T12" t="T13" r="T14" b="T15"/>
                  <a:pathLst>
                    <a:path w="364" h="535">
                      <a:moveTo>
                        <a:pt x="296" y="534"/>
                      </a:moveTo>
                      <a:lnTo>
                        <a:pt x="363" y="445"/>
                      </a:lnTo>
                      <a:lnTo>
                        <a:pt x="0" y="0"/>
                      </a:lnTo>
                      <a:lnTo>
                        <a:pt x="296" y="534"/>
                      </a:lnTo>
                    </a:path>
                  </a:pathLst>
                </a:custGeom>
                <a:solidFill>
                  <a:srgbClr val="FF653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sz="2000">
                    <a:solidFill>
                      <a:srgbClr val="000000"/>
                    </a:solidFill>
                    <a:latin typeface="黑体" pitchFamily="49" charset="-122"/>
                    <a:ea typeface="黑体" pitchFamily="49" charset="-122"/>
                  </a:endParaRPr>
                </a:p>
              </p:txBody>
            </p:sp>
          </p:grpSp>
        </p:grpSp>
        <p:sp>
          <p:nvSpPr>
            <p:cNvPr id="7" name="Text Box 34"/>
            <p:cNvSpPr txBox="1">
              <a:spLocks noChangeArrowheads="1"/>
            </p:cNvSpPr>
            <p:nvPr/>
          </p:nvSpPr>
          <p:spPr bwMode="auto">
            <a:xfrm>
              <a:off x="1448791" y="4143474"/>
              <a:ext cx="1069063" cy="338585"/>
            </a:xfrm>
            <a:prstGeom prst="rect">
              <a:avLst/>
            </a:prstGeom>
            <a:noFill/>
            <a:ln w="9525" algn="ctr">
              <a:noFill/>
              <a:miter lim="800000"/>
              <a:headEnd/>
              <a:tailEnd/>
            </a:ln>
            <a:effectLst>
              <a:outerShdw dist="17961" dir="2700000" algn="ctr" rotWithShape="0">
                <a:schemeClr val="bg2">
                  <a:alpha val="50000"/>
                </a:schemeClr>
              </a:outerShdw>
            </a:effec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latinLnBrk="1">
                <a:defRPr/>
              </a:pPr>
              <a:r>
                <a:rPr kumimoji="1" lang="zh-CN" altLang="en-US" sz="1600" b="1" dirty="0" smtClean="0">
                  <a:latin typeface="黑体" pitchFamily="49" charset="-122"/>
                  <a:ea typeface="黑体" pitchFamily="49" charset="-122"/>
                </a:rPr>
                <a:t>半结构化</a:t>
              </a:r>
              <a:r>
                <a:rPr kumimoji="1" lang="zh-CN" altLang="en-US" sz="1600" b="1" dirty="0">
                  <a:latin typeface="黑体" pitchFamily="49" charset="-122"/>
                  <a:ea typeface="黑体" pitchFamily="49" charset="-122"/>
                </a:rPr>
                <a:t>数据</a:t>
              </a:r>
              <a:endParaRPr kumimoji="1" lang="en-US" altLang="ko-KR" sz="1600" b="1" dirty="0">
                <a:latin typeface="黑体" pitchFamily="49" charset="-122"/>
                <a:ea typeface="黑体" pitchFamily="49" charset="-122"/>
              </a:endParaRPr>
            </a:p>
          </p:txBody>
        </p:sp>
        <p:sp>
          <p:nvSpPr>
            <p:cNvPr id="8" name="Text Box 35"/>
            <p:cNvSpPr txBox="1">
              <a:spLocks noChangeArrowheads="1"/>
            </p:cNvSpPr>
            <p:nvPr/>
          </p:nvSpPr>
          <p:spPr bwMode="auto">
            <a:xfrm>
              <a:off x="1356879" y="3357590"/>
              <a:ext cx="1079802" cy="486331"/>
            </a:xfrm>
            <a:prstGeom prst="rect">
              <a:avLst/>
            </a:prstGeom>
            <a:noFill/>
            <a:ln w="9525" algn="ctr">
              <a:noFill/>
              <a:miter lim="800000"/>
              <a:headEnd/>
              <a:tailEnd/>
            </a:ln>
            <a:effectLst>
              <a:outerShdw dist="17961" dir="2700000" algn="ctr" rotWithShape="0">
                <a:schemeClr val="bg2">
                  <a:alpha val="50000"/>
                </a:schemeClr>
              </a:outerShdw>
            </a:effec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latinLnBrk="1">
                <a:lnSpc>
                  <a:spcPct val="80000"/>
                </a:lnSpc>
                <a:defRPr/>
              </a:pPr>
              <a:r>
                <a:rPr kumimoji="1" lang="zh-CN" altLang="en-US" sz="1600" b="1" dirty="0" smtClean="0">
                  <a:latin typeface="黑体" pitchFamily="49" charset="-122"/>
                  <a:ea typeface="黑体" pitchFamily="49" charset="-122"/>
                </a:rPr>
                <a:t>结构化</a:t>
              </a:r>
              <a:endParaRPr kumimoji="1" lang="en-US" altLang="zh-CN" sz="1600" b="1" dirty="0" smtClean="0">
                <a:latin typeface="黑体" pitchFamily="49" charset="-122"/>
                <a:ea typeface="黑体" pitchFamily="49" charset="-122"/>
              </a:endParaRPr>
            </a:p>
            <a:p>
              <a:pPr algn="ctr" latinLnBrk="1">
                <a:lnSpc>
                  <a:spcPct val="80000"/>
                </a:lnSpc>
                <a:defRPr/>
              </a:pPr>
              <a:r>
                <a:rPr kumimoji="1" lang="zh-CN" altLang="en-US" sz="1600" b="1" dirty="0" smtClean="0">
                  <a:latin typeface="黑体" pitchFamily="49" charset="-122"/>
                  <a:ea typeface="黑体" pitchFamily="49" charset="-122"/>
                </a:rPr>
                <a:t>数据</a:t>
              </a:r>
              <a:endParaRPr kumimoji="1" lang="en-US" altLang="ko-KR" sz="1600" b="1" dirty="0">
                <a:latin typeface="黑体" pitchFamily="49" charset="-122"/>
                <a:ea typeface="黑体" pitchFamily="49" charset="-122"/>
              </a:endParaRPr>
            </a:p>
          </p:txBody>
        </p:sp>
        <p:sp>
          <p:nvSpPr>
            <p:cNvPr id="9" name="Text Box 34"/>
            <p:cNvSpPr txBox="1">
              <a:spLocks noChangeArrowheads="1"/>
            </p:cNvSpPr>
            <p:nvPr/>
          </p:nvSpPr>
          <p:spPr bwMode="auto">
            <a:xfrm>
              <a:off x="1377335" y="5072246"/>
              <a:ext cx="1069063" cy="338585"/>
            </a:xfrm>
            <a:prstGeom prst="rect">
              <a:avLst/>
            </a:prstGeom>
            <a:noFill/>
            <a:ln w="9525" algn="ctr">
              <a:noFill/>
              <a:miter lim="800000"/>
              <a:headEnd/>
              <a:tailEnd/>
            </a:ln>
            <a:effectLst>
              <a:outerShdw dist="17961" dir="2700000" algn="ctr" rotWithShape="0">
                <a:schemeClr val="bg2">
                  <a:alpha val="50000"/>
                </a:schemeClr>
              </a:outerShdw>
            </a:effec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latinLnBrk="1">
                <a:defRPr/>
              </a:pPr>
              <a:r>
                <a:rPr kumimoji="1" lang="zh-CN" altLang="en-US" sz="1600" b="1" dirty="0" smtClean="0">
                  <a:latin typeface="黑体" pitchFamily="49" charset="-122"/>
                  <a:ea typeface="黑体" pitchFamily="49" charset="-122"/>
                </a:rPr>
                <a:t>非结构化</a:t>
              </a:r>
              <a:r>
                <a:rPr kumimoji="1" lang="zh-CN" altLang="en-US" sz="1600" b="1" dirty="0">
                  <a:latin typeface="黑体" pitchFamily="49" charset="-122"/>
                  <a:ea typeface="黑体" pitchFamily="49" charset="-122"/>
                </a:rPr>
                <a:t>数据</a:t>
              </a:r>
              <a:endParaRPr kumimoji="1" lang="en-US" altLang="ko-KR" sz="1600" b="1" dirty="0">
                <a:latin typeface="黑体" pitchFamily="49" charset="-122"/>
                <a:ea typeface="黑体" pitchFamily="49" charset="-122"/>
              </a:endParaRPr>
            </a:p>
          </p:txBody>
        </p:sp>
      </p:grpSp>
      <p:sp>
        <p:nvSpPr>
          <p:cNvPr id="23557" name="TextBox 20"/>
          <p:cNvSpPr txBox="1">
            <a:spLocks noChangeArrowheads="1"/>
          </p:cNvSpPr>
          <p:nvPr/>
        </p:nvSpPr>
        <p:spPr bwMode="auto">
          <a:xfrm>
            <a:off x="6705231" y="1143000"/>
            <a:ext cx="3897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latin typeface="黑体" pitchFamily="49" charset="-122"/>
                <a:ea typeface="黑体" pitchFamily="49" charset="-122"/>
              </a:rPr>
              <a:t>企业非结构化数据越来越多</a:t>
            </a:r>
          </a:p>
        </p:txBody>
      </p:sp>
      <p:sp>
        <p:nvSpPr>
          <p:cNvPr id="23558" name="矩形 21"/>
          <p:cNvSpPr>
            <a:spLocks noChangeArrowheads="1"/>
          </p:cNvSpPr>
          <p:nvPr/>
        </p:nvSpPr>
        <p:spPr bwMode="auto">
          <a:xfrm>
            <a:off x="762199" y="1143000"/>
            <a:ext cx="34131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latin typeface="黑体" pitchFamily="49" charset="-122"/>
                <a:ea typeface="黑体" pitchFamily="49" charset="-122"/>
              </a:rPr>
              <a:t>中国</a:t>
            </a:r>
            <a:r>
              <a:rPr lang="en-US" altLang="zh-CN" sz="2000" b="1" dirty="0">
                <a:latin typeface="黑体" pitchFamily="49" charset="-122"/>
                <a:ea typeface="黑体" pitchFamily="49" charset="-122"/>
              </a:rPr>
              <a:t>500</a:t>
            </a:r>
            <a:r>
              <a:rPr lang="zh-CN" altLang="en-US" sz="2000" b="1" dirty="0">
                <a:latin typeface="黑体" pitchFamily="49" charset="-122"/>
                <a:ea typeface="黑体" pitchFamily="49" charset="-122"/>
              </a:rPr>
              <a:t>强企业日数据生成量</a:t>
            </a:r>
          </a:p>
        </p:txBody>
      </p:sp>
      <p:pic>
        <p:nvPicPr>
          <p:cNvPr id="23559" name="Picture 1" descr="C:\Users\zhangman\AppData\Roaming\Tencent\Users\404667093\QQ\WinTemp\RichOle\AX}%W9HZEY8]7J]OAWSH~%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75" y="1500189"/>
            <a:ext cx="4607066"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矩形 24"/>
          <p:cNvSpPr>
            <a:spLocks noChangeArrowheads="1"/>
          </p:cNvSpPr>
          <p:nvPr/>
        </p:nvSpPr>
        <p:spPr bwMode="auto">
          <a:xfrm>
            <a:off x="381099" y="3786189"/>
            <a:ext cx="4445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latin typeface="黑体" pitchFamily="49" charset="-122"/>
                <a:ea typeface="黑体" pitchFamily="49" charset="-122"/>
              </a:rPr>
              <a:t>中国</a:t>
            </a:r>
            <a:r>
              <a:rPr lang="en-US" altLang="zh-CN" sz="2000" b="1" dirty="0">
                <a:latin typeface="黑体" pitchFamily="49" charset="-122"/>
                <a:ea typeface="黑体" pitchFamily="49" charset="-122"/>
              </a:rPr>
              <a:t>500</a:t>
            </a:r>
            <a:r>
              <a:rPr lang="zh-CN" altLang="en-US" sz="2000" b="1" dirty="0">
                <a:latin typeface="黑体" pitchFamily="49" charset="-122"/>
                <a:ea typeface="黑体" pitchFamily="49" charset="-122"/>
              </a:rPr>
              <a:t>强企业数据中心数据年增长率</a:t>
            </a:r>
          </a:p>
        </p:txBody>
      </p:sp>
      <p:pic>
        <p:nvPicPr>
          <p:cNvPr id="23561" name="Picture 2" descr="C:\Users\zhangman\AppData\Roaming\Tencent\Users\404667093\QQ\WinTemp\RichOle\}IQGM4_S81S~M~QTBI)L_3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9" y="4113214"/>
            <a:ext cx="4287367"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矩形 26"/>
          <p:cNvSpPr>
            <a:spLocks noChangeArrowheads="1"/>
          </p:cNvSpPr>
          <p:nvPr/>
        </p:nvSpPr>
        <p:spPr bwMode="auto">
          <a:xfrm>
            <a:off x="5716488" y="4786313"/>
            <a:ext cx="60975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latin typeface="黑体" pitchFamily="49" charset="-122"/>
                <a:ea typeface="黑体" pitchFamily="49" charset="-122"/>
              </a:rPr>
              <a:t>中国企业级数据中心数据存储量正在快速增长，非结构化数据呈指数倍增长，如果能有效的处理和分析，非结构数据中也富含了对企业非常有价值的信息。</a:t>
            </a:r>
          </a:p>
        </p:txBody>
      </p:sp>
    </p:spTree>
    <p:extLst>
      <p:ext uri="{BB962C8B-B14F-4D97-AF65-F5344CB8AC3E}">
        <p14:creationId xmlns:p14="http://schemas.microsoft.com/office/powerpoint/2010/main" val="8390472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t>3.3</a:t>
            </a:r>
            <a:r>
              <a:rPr lang="zh-CN" altLang="en-US" dirty="0"/>
              <a:t>企业大数据应用需求分析</a:t>
            </a:r>
          </a:p>
        </p:txBody>
      </p:sp>
      <p:sp>
        <p:nvSpPr>
          <p:cNvPr id="5" name="内容占位符 4"/>
          <p:cNvSpPr>
            <a:spLocks noGrp="1"/>
          </p:cNvSpPr>
          <p:nvPr>
            <p:ph sz="quarter" idx="10"/>
          </p:nvPr>
        </p:nvSpPr>
        <p:spPr/>
        <p:txBody>
          <a:bodyPr/>
          <a:lstStyle/>
          <a:p>
            <a:endParaRPr lang="zh-CN" altLang="en-US" sz="3200" dirty="0"/>
          </a:p>
        </p:txBody>
      </p:sp>
      <p:sp>
        <p:nvSpPr>
          <p:cNvPr id="24579"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298F68F9-E6A1-4962-A682-5000164CED37}" type="slidenum">
              <a:rPr lang="en-US" altLang="zh-CN" sz="1600" smtClean="0">
                <a:solidFill>
                  <a:schemeClr val="bg1"/>
                </a:solidFill>
                <a:latin typeface="黑体" pitchFamily="49" charset="-122"/>
                <a:ea typeface="黑体" pitchFamily="49" charset="-122"/>
              </a:rPr>
              <a:pPr/>
              <a:t>26</a:t>
            </a:fld>
            <a:endParaRPr lang="zh-CN" altLang="en-US" sz="1600" smtClean="0">
              <a:solidFill>
                <a:schemeClr val="bg1"/>
              </a:solidFill>
              <a:latin typeface="黑体" pitchFamily="49" charset="-122"/>
              <a:ea typeface="黑体" pitchFamily="49" charset="-122"/>
            </a:endParaRPr>
          </a:p>
        </p:txBody>
      </p:sp>
      <p:sp>
        <p:nvSpPr>
          <p:cNvPr id="13" name="矩形 12"/>
          <p:cNvSpPr/>
          <p:nvPr/>
        </p:nvSpPr>
        <p:spPr>
          <a:xfrm>
            <a:off x="571649" y="1104999"/>
            <a:ext cx="5525939" cy="2466877"/>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黑体" pitchFamily="49" charset="-122"/>
              <a:ea typeface="黑体" pitchFamily="49" charset="-122"/>
            </a:endParaRPr>
          </a:p>
        </p:txBody>
      </p:sp>
      <p:sp>
        <p:nvSpPr>
          <p:cNvPr id="24581" name="TextBox 17"/>
          <p:cNvSpPr txBox="1">
            <a:spLocks noChangeArrowheads="1"/>
          </p:cNvSpPr>
          <p:nvPr/>
        </p:nvSpPr>
        <p:spPr bwMode="auto">
          <a:xfrm>
            <a:off x="571650" y="1151166"/>
            <a:ext cx="274434" cy="3077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chemeClr val="bg1"/>
                </a:solidFill>
                <a:latin typeface="黑体" pitchFamily="49" charset="-122"/>
                <a:ea typeface="黑体" pitchFamily="49" charset="-122"/>
              </a:rPr>
              <a:t>1</a:t>
            </a:r>
            <a:endParaRPr lang="zh-CN" altLang="en-US" sz="1400">
              <a:solidFill>
                <a:schemeClr val="bg1"/>
              </a:solidFill>
              <a:latin typeface="黑体" pitchFamily="49" charset="-122"/>
              <a:ea typeface="黑体" pitchFamily="49" charset="-122"/>
            </a:endParaRPr>
          </a:p>
        </p:txBody>
      </p:sp>
      <p:sp>
        <p:nvSpPr>
          <p:cNvPr id="28" name="矩形 27"/>
          <p:cNvSpPr/>
          <p:nvPr/>
        </p:nvSpPr>
        <p:spPr>
          <a:xfrm>
            <a:off x="476375" y="3643314"/>
            <a:ext cx="11337701" cy="2643187"/>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黑体" pitchFamily="49" charset="-122"/>
              <a:ea typeface="黑体" pitchFamily="49" charset="-122"/>
            </a:endParaRPr>
          </a:p>
        </p:txBody>
      </p:sp>
      <p:sp>
        <p:nvSpPr>
          <p:cNvPr id="24583" name="TextBox 17"/>
          <p:cNvSpPr txBox="1">
            <a:spLocks noChangeArrowheads="1"/>
          </p:cNvSpPr>
          <p:nvPr/>
        </p:nvSpPr>
        <p:spPr bwMode="auto">
          <a:xfrm>
            <a:off x="476375" y="3643314"/>
            <a:ext cx="274434" cy="3077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chemeClr val="bg1"/>
                </a:solidFill>
                <a:latin typeface="黑体" pitchFamily="49" charset="-122"/>
                <a:ea typeface="黑体" pitchFamily="49" charset="-122"/>
              </a:rPr>
              <a:t>3</a:t>
            </a:r>
            <a:endParaRPr lang="zh-CN" altLang="en-US" sz="1400">
              <a:solidFill>
                <a:schemeClr val="bg1"/>
              </a:solidFill>
              <a:latin typeface="黑体" pitchFamily="49" charset="-122"/>
              <a:ea typeface="黑体" pitchFamily="49" charset="-122"/>
            </a:endParaRPr>
          </a:p>
        </p:txBody>
      </p:sp>
      <p:sp>
        <p:nvSpPr>
          <p:cNvPr id="24584" name="TextBox 29"/>
          <p:cNvSpPr txBox="1">
            <a:spLocks noChangeArrowheads="1"/>
          </p:cNvSpPr>
          <p:nvPr/>
        </p:nvSpPr>
        <p:spPr bwMode="auto">
          <a:xfrm>
            <a:off x="857474" y="3643314"/>
            <a:ext cx="3416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黑体" pitchFamily="49" charset="-122"/>
                <a:ea typeface="黑体" pitchFamily="49" charset="-122"/>
              </a:rPr>
              <a:t>各行业企业对大数据的关注程度</a:t>
            </a:r>
          </a:p>
        </p:txBody>
      </p:sp>
      <p:sp>
        <p:nvSpPr>
          <p:cNvPr id="24585" name="矩形 30"/>
          <p:cNvSpPr>
            <a:spLocks noChangeArrowheads="1"/>
          </p:cNvSpPr>
          <p:nvPr/>
        </p:nvSpPr>
        <p:spPr bwMode="auto">
          <a:xfrm>
            <a:off x="829949" y="1104999"/>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latin typeface="黑体" pitchFamily="49" charset="-122"/>
                <a:ea typeface="黑体" pitchFamily="49" charset="-122"/>
              </a:rPr>
              <a:t>目前企业的数据系统架构存在问题</a:t>
            </a:r>
          </a:p>
        </p:txBody>
      </p:sp>
      <p:pic>
        <p:nvPicPr>
          <p:cNvPr id="24586" name="Picture 4" descr="C:\Users\zhangman\AppData\Roaming\Tencent\Users\404667093\QQ\WinTemp\RichOle\SP2%Z%TK]YZPF]D_$C59)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07" y="1412999"/>
            <a:ext cx="4859016"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p:cNvSpPr/>
          <p:nvPr/>
        </p:nvSpPr>
        <p:spPr>
          <a:xfrm>
            <a:off x="6374433" y="1073845"/>
            <a:ext cx="5525939" cy="2643187"/>
          </a:xfrm>
          <a:prstGeom prst="rect">
            <a:avLst/>
          </a:prstGeom>
          <a:ln>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黑体" pitchFamily="49" charset="-122"/>
              <a:ea typeface="黑体" pitchFamily="49" charset="-122"/>
            </a:endParaRPr>
          </a:p>
        </p:txBody>
      </p:sp>
      <p:sp>
        <p:nvSpPr>
          <p:cNvPr id="24588" name="TextBox 17"/>
          <p:cNvSpPr txBox="1">
            <a:spLocks noChangeArrowheads="1"/>
          </p:cNvSpPr>
          <p:nvPr/>
        </p:nvSpPr>
        <p:spPr bwMode="auto">
          <a:xfrm>
            <a:off x="6374433" y="1187170"/>
            <a:ext cx="274434" cy="3077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chemeClr val="bg1"/>
                </a:solidFill>
                <a:latin typeface="黑体" pitchFamily="49" charset="-122"/>
                <a:ea typeface="黑体" pitchFamily="49" charset="-122"/>
              </a:rPr>
              <a:t>2</a:t>
            </a:r>
            <a:endParaRPr lang="zh-CN" altLang="en-US" sz="1400">
              <a:solidFill>
                <a:schemeClr val="bg1"/>
              </a:solidFill>
              <a:latin typeface="黑体" pitchFamily="49" charset="-122"/>
              <a:ea typeface="黑体" pitchFamily="49" charset="-122"/>
            </a:endParaRPr>
          </a:p>
        </p:txBody>
      </p:sp>
      <p:sp>
        <p:nvSpPr>
          <p:cNvPr id="24589" name="矩形 34"/>
          <p:cNvSpPr>
            <a:spLocks noChangeArrowheads="1"/>
          </p:cNvSpPr>
          <p:nvPr/>
        </p:nvSpPr>
        <p:spPr bwMode="auto">
          <a:xfrm>
            <a:off x="6669236" y="1196752"/>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latin typeface="黑体" pitchFamily="49" charset="-122"/>
                <a:ea typeface="黑体" pitchFamily="49" charset="-122"/>
              </a:rPr>
              <a:t>目前企业数据分析处理面临的问题</a:t>
            </a:r>
          </a:p>
        </p:txBody>
      </p:sp>
      <p:pic>
        <p:nvPicPr>
          <p:cNvPr id="24590" name="Picture 5" descr="C:\Users\zhangman\AppData\Roaming\Tencent\Users\404667093\QQ\WinTemp\RichOle\`NAE%Z07G[2M]]%L_GU50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412" y="1523677"/>
            <a:ext cx="5240114"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 descr="C:\Users\zhangman\AppData\Roaming\Tencent\Users\404667093\QQ\WinTemp\RichOle\]C(_9BTRU(`811SB7W_D2R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39" y="4059895"/>
            <a:ext cx="11185263"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08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3.4</a:t>
            </a:r>
            <a:r>
              <a:rPr lang="zh-CN" altLang="en-US" dirty="0"/>
              <a:t>大数据应用案例（农夫山泉）</a:t>
            </a:r>
          </a:p>
        </p:txBody>
      </p:sp>
      <p:sp>
        <p:nvSpPr>
          <p:cNvPr id="4" name="内容占位符 3"/>
          <p:cNvSpPr>
            <a:spLocks noGrp="1"/>
          </p:cNvSpPr>
          <p:nvPr>
            <p:ph sz="quarter" idx="10"/>
          </p:nvPr>
        </p:nvSpPr>
        <p:spPr/>
        <p:txBody>
          <a:bodyPr/>
          <a:lstStyle/>
          <a:p>
            <a:endParaRPr lang="zh-CN" altLang="en-US"/>
          </a:p>
        </p:txBody>
      </p:sp>
      <p:sp>
        <p:nvSpPr>
          <p:cNvPr id="27651"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5476A27-13DF-47D9-A991-119F0673AA74}" type="slidenum">
              <a:rPr lang="en-US" altLang="zh-CN" smtClean="0">
                <a:solidFill>
                  <a:schemeClr val="bg1"/>
                </a:solidFill>
              </a:rPr>
              <a:pPr/>
              <a:t>27</a:t>
            </a:fld>
            <a:endParaRPr lang="zh-CN" altLang="en-US" smtClean="0">
              <a:solidFill>
                <a:schemeClr val="bg1"/>
              </a:solidFill>
            </a:endParaRPr>
          </a:p>
        </p:txBody>
      </p:sp>
      <p:grpSp>
        <p:nvGrpSpPr>
          <p:cNvPr id="27652" name="组合 14"/>
          <p:cNvGrpSpPr>
            <a:grpSpLocks/>
          </p:cNvGrpSpPr>
          <p:nvPr/>
        </p:nvGrpSpPr>
        <p:grpSpPr bwMode="auto">
          <a:xfrm>
            <a:off x="762199" y="1143000"/>
            <a:ext cx="9813306" cy="1580703"/>
            <a:chOff x="714348" y="1142984"/>
            <a:chExt cx="7643866" cy="1689836"/>
          </a:xfrm>
        </p:grpSpPr>
        <p:sp>
          <p:nvSpPr>
            <p:cNvPr id="5" name="AutoShape 3"/>
            <p:cNvSpPr>
              <a:spLocks noChangeArrowheads="1"/>
            </p:cNvSpPr>
            <p:nvPr/>
          </p:nvSpPr>
          <p:spPr bwMode="gray">
            <a:xfrm>
              <a:off x="714348" y="1142984"/>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6" name="AutoShape 4"/>
            <p:cNvSpPr>
              <a:spLocks noChangeArrowheads="1"/>
            </p:cNvSpPr>
            <p:nvPr/>
          </p:nvSpPr>
          <p:spPr bwMode="gray">
            <a:xfrm>
              <a:off x="838036" y="1271838"/>
              <a:ext cx="1447964" cy="1228919"/>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7"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7675" name="Text Box 16"/>
            <p:cNvSpPr txBox="1">
              <a:spLocks noChangeArrowheads="1"/>
            </p:cNvSpPr>
            <p:nvPr/>
          </p:nvSpPr>
          <p:spPr bwMode="gray">
            <a:xfrm>
              <a:off x="928662" y="1500174"/>
              <a:ext cx="1219200" cy="8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solidFill>
                    <a:schemeClr val="bg1"/>
                  </a:solidFill>
                  <a:latin typeface="黑体" pitchFamily="49" charset="-122"/>
                  <a:ea typeface="黑体" pitchFamily="49" charset="-122"/>
                </a:rPr>
                <a:t>大数据</a:t>
              </a:r>
              <a:endParaRPr lang="en-US" altLang="zh-CN" sz="2000" b="1">
                <a:solidFill>
                  <a:schemeClr val="bg1"/>
                </a:solidFill>
                <a:latin typeface="黑体" pitchFamily="49" charset="-122"/>
                <a:ea typeface="黑体" pitchFamily="49" charset="-122"/>
              </a:endParaRPr>
            </a:p>
            <a:p>
              <a:pPr algn="ctr"/>
              <a:r>
                <a:rPr lang="zh-CN" altLang="en-US" sz="2000" b="1">
                  <a:solidFill>
                    <a:schemeClr val="bg1"/>
                  </a:solidFill>
                  <a:latin typeface="黑体" pitchFamily="49" charset="-122"/>
                  <a:ea typeface="黑体" pitchFamily="49" charset="-122"/>
                </a:rPr>
                <a:t>挑战</a:t>
              </a:r>
              <a:endParaRPr lang="en-US" altLang="zh-CN" sz="2000" b="1">
                <a:solidFill>
                  <a:schemeClr val="bg1"/>
                </a:solidFill>
                <a:latin typeface="黑体" pitchFamily="49" charset="-122"/>
                <a:ea typeface="黑体" pitchFamily="49" charset="-122"/>
              </a:endParaRPr>
            </a:p>
          </p:txBody>
        </p:sp>
        <p:sp>
          <p:nvSpPr>
            <p:cNvPr id="9" name="Text Box 7"/>
            <p:cNvSpPr txBox="1">
              <a:spLocks noChangeArrowheads="1"/>
            </p:cNvSpPr>
            <p:nvPr/>
          </p:nvSpPr>
          <p:spPr bwMode="gray">
            <a:xfrm>
              <a:off x="2286000" y="1229528"/>
              <a:ext cx="5998001" cy="1603292"/>
            </a:xfrm>
            <a:prstGeom prst="rect">
              <a:avLst/>
            </a:prstGeom>
            <a:noFill/>
            <a:ln w="9525" algn="ctr">
              <a:noFill/>
              <a:miter lim="800000"/>
              <a:headEnd/>
              <a:tailEnd/>
            </a:ln>
          </p:spPr>
          <p:txBody>
            <a:bodyPr>
              <a:spAutoFit/>
            </a:bodyPr>
            <a:lstStyle/>
            <a:p>
              <a:pPr eaLnBrk="0" hangingPunct="0">
                <a:buFont typeface="Wingdings" pitchFamily="2" charset="2"/>
                <a:buChar char="l"/>
                <a:defRPr/>
              </a:pPr>
              <a:r>
                <a:rPr lang="zh-CN" altLang="en-US" sz="1600" dirty="0">
                  <a:latin typeface="黑体" pitchFamily="49" charset="-122"/>
                  <a:ea typeface="黑体" pitchFamily="49" charset="-122"/>
                </a:rPr>
                <a:t>农夫山泉数据量变得越来越大，分销表中数据基数大，增速快，</a:t>
              </a:r>
              <a:r>
                <a:rPr lang="zh-CN" altLang="en-US" sz="1600" dirty="0">
                  <a:effectLst>
                    <a:outerShdw blurRad="38100" dist="38100" dir="2700000" algn="tl">
                      <a:srgbClr val="C0C0C0"/>
                    </a:outerShdw>
                  </a:effectLst>
                  <a:latin typeface="黑体" pitchFamily="49" charset="-122"/>
                  <a:ea typeface="黑体" pitchFamily="49" charset="-122"/>
                </a:rPr>
                <a:t>数据展现速度越来越慢；</a:t>
              </a:r>
              <a:endParaRPr lang="en-US" altLang="zh-CN" sz="1600" dirty="0">
                <a:effectLst>
                  <a:outerShdw blurRad="38100" dist="38100" dir="2700000" algn="tl">
                    <a:srgbClr val="C0C0C0"/>
                  </a:outerShdw>
                </a:effectLst>
                <a:latin typeface="黑体" pitchFamily="49" charset="-122"/>
                <a:ea typeface="黑体" pitchFamily="49" charset="-122"/>
              </a:endParaRPr>
            </a:p>
            <a:p>
              <a:pPr eaLnBrk="0" hangingPunct="0">
                <a:buFont typeface="Wingdings" pitchFamily="2" charset="2"/>
                <a:buChar char="l"/>
                <a:defRPr/>
              </a:pPr>
              <a:r>
                <a:rPr lang="zh-CN" altLang="en-US" sz="1600" dirty="0">
                  <a:effectLst>
                    <a:outerShdw blurRad="38100" dist="38100" dir="2700000" algn="tl">
                      <a:srgbClr val="C0C0C0"/>
                    </a:outerShdw>
                  </a:effectLst>
                  <a:latin typeface="黑体" pitchFamily="49" charset="-122"/>
                  <a:ea typeface="黑体" pitchFamily="49" charset="-122"/>
                </a:rPr>
                <a:t>数据运算速度越来越慢，已经让人无法忍受，影响业务的正常进行；</a:t>
              </a:r>
              <a:endParaRPr lang="en-US" altLang="zh-CN" sz="1600" dirty="0">
                <a:latin typeface="黑体" pitchFamily="49" charset="-122"/>
                <a:ea typeface="黑体" pitchFamily="49" charset="-122"/>
              </a:endParaRPr>
            </a:p>
            <a:p>
              <a:pPr eaLnBrk="0" hangingPunct="0">
                <a:buFont typeface="Wingdings" pitchFamily="2" charset="2"/>
                <a:buChar char="l"/>
                <a:defRPr/>
              </a:pPr>
              <a:r>
                <a:rPr lang="zh-CN" altLang="en-US" sz="1600" dirty="0">
                  <a:effectLst>
                    <a:outerShdw blurRad="38100" dist="38100" dir="2700000" algn="tl">
                      <a:srgbClr val="C0C0C0"/>
                    </a:outerShdw>
                  </a:effectLst>
                  <a:latin typeface="黑体" pitchFamily="49" charset="-122"/>
                  <a:ea typeface="黑体" pitchFamily="49" charset="-122"/>
                </a:rPr>
                <a:t>数据更新慢，</a:t>
              </a:r>
              <a:r>
                <a:rPr lang="zh-CN" altLang="en-US" sz="1600" dirty="0">
                  <a:latin typeface="黑体" pitchFamily="49" charset="-122"/>
                  <a:ea typeface="黑体" pitchFamily="49" charset="-122"/>
                </a:rPr>
                <a:t>采用传统的</a:t>
              </a:r>
              <a:r>
                <a:rPr lang="en-US" altLang="zh-CN" sz="1600" dirty="0">
                  <a:latin typeface="黑体" pitchFamily="49" charset="-122"/>
                  <a:ea typeface="黑体" pitchFamily="49" charset="-122"/>
                </a:rPr>
                <a:t>ETL(</a:t>
              </a:r>
              <a:r>
                <a:rPr lang="zh-CN" altLang="en-US" sz="1600" dirty="0">
                  <a:latin typeface="黑体" pitchFamily="49" charset="-122"/>
                  <a:ea typeface="黑体" pitchFamily="49" charset="-122"/>
                </a:rPr>
                <a:t>数据抽取、转换、装载</a:t>
              </a:r>
              <a:r>
                <a:rPr lang="en-US" altLang="zh-CN" sz="1600" dirty="0">
                  <a:latin typeface="黑体" pitchFamily="49" charset="-122"/>
                  <a:ea typeface="黑体" pitchFamily="49" charset="-122"/>
                </a:rPr>
                <a:t>)</a:t>
              </a:r>
              <a:r>
                <a:rPr lang="zh-CN" altLang="en-US" sz="1600" dirty="0">
                  <a:latin typeface="黑体" pitchFamily="49" charset="-122"/>
                  <a:ea typeface="黑体" pitchFamily="49" charset="-122"/>
                </a:rPr>
                <a:t>，农夫山泉的分析系统数据基本上一天才能更新一次。</a:t>
              </a:r>
              <a:endParaRPr lang="en-US" altLang="zh-CN" sz="1600" dirty="0">
                <a:effectLst>
                  <a:outerShdw blurRad="38100" dist="38100" dir="2700000" algn="tl">
                    <a:srgbClr val="C0C0C0"/>
                  </a:outerShdw>
                </a:effectLst>
                <a:latin typeface="黑体" pitchFamily="49" charset="-122"/>
                <a:ea typeface="黑体" pitchFamily="49" charset="-122"/>
              </a:endParaRPr>
            </a:p>
          </p:txBody>
        </p:sp>
      </p:grpSp>
      <p:grpSp>
        <p:nvGrpSpPr>
          <p:cNvPr id="27653" name="组合 15"/>
          <p:cNvGrpSpPr>
            <a:grpSpLocks/>
          </p:cNvGrpSpPr>
          <p:nvPr/>
        </p:nvGrpSpPr>
        <p:grpSpPr bwMode="auto">
          <a:xfrm>
            <a:off x="762199" y="2644328"/>
            <a:ext cx="9813306" cy="928688"/>
            <a:chOff x="714348" y="1375246"/>
            <a:chExt cx="7643866" cy="1509706"/>
          </a:xfrm>
        </p:grpSpPr>
        <p:sp>
          <p:nvSpPr>
            <p:cNvPr id="17" name="AutoShape 3"/>
            <p:cNvSpPr>
              <a:spLocks noChangeArrowheads="1"/>
            </p:cNvSpPr>
            <p:nvPr/>
          </p:nvSpPr>
          <p:spPr bwMode="gray">
            <a:xfrm>
              <a:off x="714348" y="1375246"/>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18" name="AutoShape 4"/>
            <p:cNvSpPr>
              <a:spLocks noChangeArrowheads="1"/>
            </p:cNvSpPr>
            <p:nvPr/>
          </p:nvSpPr>
          <p:spPr bwMode="gray">
            <a:xfrm>
              <a:off x="864422" y="1504281"/>
              <a:ext cx="1447964" cy="1228410"/>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19" name="Freeform 5"/>
            <p:cNvSpPr>
              <a:spLocks/>
            </p:cNvSpPr>
            <p:nvPr/>
          </p:nvSpPr>
          <p:spPr bwMode="gray">
            <a:xfrm>
              <a:off x="930675" y="1620001"/>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7668" name="Text Box 16"/>
            <p:cNvSpPr txBox="1">
              <a:spLocks noChangeArrowheads="1"/>
            </p:cNvSpPr>
            <p:nvPr/>
          </p:nvSpPr>
          <p:spPr bwMode="gray">
            <a:xfrm>
              <a:off x="1014107" y="1852260"/>
              <a:ext cx="1219200" cy="6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solidFill>
                    <a:schemeClr val="bg1"/>
                  </a:solidFill>
                  <a:latin typeface="黑体" pitchFamily="49" charset="-122"/>
                  <a:ea typeface="黑体" pitchFamily="49" charset="-122"/>
                </a:rPr>
                <a:t>需求</a:t>
              </a:r>
              <a:endParaRPr lang="en-US" altLang="zh-CN" sz="2000" b="1">
                <a:solidFill>
                  <a:schemeClr val="bg1"/>
                </a:solidFill>
                <a:latin typeface="黑体" pitchFamily="49" charset="-122"/>
                <a:ea typeface="黑体" pitchFamily="49" charset="-122"/>
              </a:endParaRPr>
            </a:p>
          </p:txBody>
        </p:sp>
        <p:sp>
          <p:nvSpPr>
            <p:cNvPr id="21" name="Text Box 7"/>
            <p:cNvSpPr txBox="1">
              <a:spLocks noChangeArrowheads="1"/>
            </p:cNvSpPr>
            <p:nvPr/>
          </p:nvSpPr>
          <p:spPr bwMode="gray">
            <a:xfrm>
              <a:off x="2286000" y="1553315"/>
              <a:ext cx="5791857" cy="950630"/>
            </a:xfrm>
            <a:prstGeom prst="rect">
              <a:avLst/>
            </a:prstGeom>
            <a:noFill/>
            <a:ln w="9525" algn="ctr">
              <a:noFill/>
              <a:miter lim="800000"/>
              <a:headEnd/>
              <a:tailEnd/>
            </a:ln>
          </p:spPr>
          <p:txBody>
            <a:bodyPr>
              <a:spAutoFit/>
            </a:bodyPr>
            <a:lstStyle/>
            <a:p>
              <a:pPr eaLnBrk="0" hangingPunct="0">
                <a:defRPr/>
              </a:pPr>
              <a:r>
                <a:rPr lang="zh-CN" altLang="en-US" sz="1600" dirty="0">
                  <a:latin typeface="黑体" pitchFamily="49" charset="-122"/>
                  <a:ea typeface="黑体" pitchFamily="49" charset="-122"/>
                </a:rPr>
                <a:t>能够应对海量数据的挑战，实现高效的逻辑运算、实时的数据分析以及快速的数据展现的解决方案。</a:t>
              </a:r>
              <a:endParaRPr lang="en-US" altLang="zh-CN" sz="1600" dirty="0">
                <a:effectLst>
                  <a:outerShdw blurRad="38100" dist="38100" dir="2700000" algn="tl">
                    <a:srgbClr val="C0C0C0"/>
                  </a:outerShdw>
                </a:effectLst>
                <a:latin typeface="黑体" pitchFamily="49" charset="-122"/>
                <a:ea typeface="黑体" pitchFamily="49" charset="-122"/>
              </a:endParaRPr>
            </a:p>
          </p:txBody>
        </p:sp>
      </p:grpSp>
      <p:grpSp>
        <p:nvGrpSpPr>
          <p:cNvPr id="27654" name="组合 21"/>
          <p:cNvGrpSpPr>
            <a:grpSpLocks/>
          </p:cNvGrpSpPr>
          <p:nvPr/>
        </p:nvGrpSpPr>
        <p:grpSpPr bwMode="auto">
          <a:xfrm>
            <a:off x="857473" y="4286250"/>
            <a:ext cx="10028645" cy="2455118"/>
            <a:chOff x="714348" y="1142984"/>
            <a:chExt cx="7643866" cy="1784210"/>
          </a:xfrm>
        </p:grpSpPr>
        <p:sp>
          <p:nvSpPr>
            <p:cNvPr id="23" name="AutoShape 3"/>
            <p:cNvSpPr>
              <a:spLocks noChangeArrowheads="1"/>
            </p:cNvSpPr>
            <p:nvPr/>
          </p:nvSpPr>
          <p:spPr bwMode="gray">
            <a:xfrm>
              <a:off x="714348" y="1142984"/>
              <a:ext cx="7643866" cy="16258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24" name="AutoShape 4"/>
            <p:cNvSpPr>
              <a:spLocks noChangeArrowheads="1"/>
            </p:cNvSpPr>
            <p:nvPr/>
          </p:nvSpPr>
          <p:spPr bwMode="gray">
            <a:xfrm>
              <a:off x="838479" y="1272019"/>
              <a:ext cx="1447108" cy="1228410"/>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25"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7661" name="Text Box 16"/>
            <p:cNvSpPr txBox="1">
              <a:spLocks noChangeArrowheads="1"/>
            </p:cNvSpPr>
            <p:nvPr/>
          </p:nvSpPr>
          <p:spPr bwMode="gray">
            <a:xfrm>
              <a:off x="936985" y="1320718"/>
              <a:ext cx="1219200" cy="107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en-US" altLang="zh-CN" sz="2000" b="1">
                <a:solidFill>
                  <a:schemeClr val="bg1"/>
                </a:solidFill>
                <a:latin typeface="黑体" pitchFamily="49" charset="-122"/>
                <a:ea typeface="黑体" pitchFamily="49" charset="-122"/>
              </a:endParaRPr>
            </a:p>
            <a:p>
              <a:pPr algn="ctr"/>
              <a:r>
                <a:rPr lang="zh-CN" altLang="en-US" sz="2000" b="1">
                  <a:solidFill>
                    <a:schemeClr val="bg1"/>
                  </a:solidFill>
                  <a:latin typeface="黑体" pitchFamily="49" charset="-122"/>
                  <a:ea typeface="黑体" pitchFamily="49" charset="-122"/>
                </a:rPr>
                <a:t>采用大数据方案后价值体现</a:t>
              </a:r>
              <a:endParaRPr lang="en-US" altLang="zh-CN" sz="2000" b="1">
                <a:solidFill>
                  <a:schemeClr val="bg1"/>
                </a:solidFill>
                <a:latin typeface="黑体" pitchFamily="49" charset="-122"/>
                <a:ea typeface="黑体" pitchFamily="49" charset="-122"/>
              </a:endParaRPr>
            </a:p>
          </p:txBody>
        </p:sp>
        <p:sp>
          <p:nvSpPr>
            <p:cNvPr id="27" name="Text Box 7"/>
            <p:cNvSpPr txBox="1">
              <a:spLocks noChangeArrowheads="1"/>
            </p:cNvSpPr>
            <p:nvPr/>
          </p:nvSpPr>
          <p:spPr bwMode="gray">
            <a:xfrm>
              <a:off x="2285587" y="1201050"/>
              <a:ext cx="5791698" cy="1726144"/>
            </a:xfrm>
            <a:prstGeom prst="rect">
              <a:avLst/>
            </a:prstGeom>
            <a:noFill/>
            <a:ln w="9525" algn="ctr">
              <a:noFill/>
              <a:miter lim="800000"/>
              <a:headEnd/>
              <a:tailEnd/>
            </a:ln>
          </p:spPr>
          <p:txBody>
            <a:bodyPr>
              <a:spAutoFit/>
            </a:bodyPr>
            <a:lstStyle/>
            <a:p>
              <a:pPr eaLnBrk="0" hangingPunct="0">
                <a:defRPr/>
              </a:pPr>
              <a:r>
                <a:rPr lang="zh-CN" altLang="en-US" sz="1600" b="1" dirty="0">
                  <a:latin typeface="黑体" pitchFamily="49" charset="-122"/>
                  <a:ea typeface="黑体" pitchFamily="49" charset="-122"/>
                </a:rPr>
                <a:t>实现了快速的数据展现</a:t>
              </a:r>
              <a:endParaRPr lang="en-US" altLang="zh-CN" sz="1600" b="1" dirty="0">
                <a:latin typeface="黑体" pitchFamily="49" charset="-122"/>
                <a:ea typeface="黑体" pitchFamily="49" charset="-122"/>
              </a:endParaRPr>
            </a:p>
            <a:p>
              <a:pPr eaLnBrk="0" hangingPunct="0">
                <a:defRPr/>
              </a:pPr>
              <a:r>
                <a:rPr lang="zh-CN" altLang="en-US" sz="1600" dirty="0">
                  <a:latin typeface="黑体" pitchFamily="49" charset="-122"/>
                  <a:ea typeface="黑体" pitchFamily="49" charset="-122"/>
                </a:rPr>
                <a:t>与原有商业智能报表展现方案相比，新方案数据展现速度快</a:t>
              </a:r>
              <a:r>
                <a:rPr lang="en-US" altLang="zh-CN" sz="1600" dirty="0">
                  <a:latin typeface="黑体" pitchFamily="49" charset="-122"/>
                  <a:ea typeface="黑体" pitchFamily="49" charset="-122"/>
                </a:rPr>
                <a:t>25-30</a:t>
              </a:r>
              <a:r>
                <a:rPr lang="zh-CN" altLang="en-US" sz="1600" dirty="0">
                  <a:latin typeface="黑体" pitchFamily="49" charset="-122"/>
                  <a:ea typeface="黑体" pitchFamily="49" charset="-122"/>
                </a:rPr>
                <a:t>倍；</a:t>
              </a:r>
              <a:endParaRPr lang="en-US" altLang="zh-CN" sz="1600" dirty="0">
                <a:latin typeface="黑体" pitchFamily="49" charset="-122"/>
                <a:ea typeface="黑体" pitchFamily="49" charset="-122"/>
              </a:endParaRPr>
            </a:p>
            <a:p>
              <a:pPr eaLnBrk="0" hangingPunct="0">
                <a:defRPr/>
              </a:pPr>
              <a:r>
                <a:rPr lang="zh-CN" altLang="en-US" sz="1600" b="1" dirty="0">
                  <a:latin typeface="黑体" pitchFamily="49" charset="-122"/>
                  <a:ea typeface="黑体" pitchFamily="49" charset="-122"/>
                </a:rPr>
                <a:t>形成了强大逻辑计算能力</a:t>
              </a:r>
              <a:endParaRPr lang="en-US" altLang="zh-CN" sz="1600" b="1" dirty="0">
                <a:latin typeface="黑体" pitchFamily="49" charset="-122"/>
                <a:ea typeface="黑体" pitchFamily="49" charset="-122"/>
              </a:endParaRPr>
            </a:p>
            <a:p>
              <a:pPr eaLnBrk="0" hangingPunct="0">
                <a:defRPr/>
              </a:pPr>
              <a:r>
                <a:rPr lang="zh-CN" altLang="en-US" sz="1600" dirty="0">
                  <a:latin typeface="黑体" pitchFamily="49" charset="-122"/>
                  <a:ea typeface="黑体" pitchFamily="49" charset="-122"/>
                </a:rPr>
                <a:t>测试了</a:t>
              </a:r>
              <a:r>
                <a:rPr lang="en-US" altLang="zh-CN" sz="1600" dirty="0">
                  <a:latin typeface="黑体" pitchFamily="49" charset="-122"/>
                  <a:ea typeface="黑体" pitchFamily="49" charset="-122"/>
                </a:rPr>
                <a:t>120</a:t>
              </a:r>
              <a:r>
                <a:rPr lang="zh-CN" altLang="en-US" sz="1600" dirty="0">
                  <a:latin typeface="黑体" pitchFamily="49" charset="-122"/>
                  <a:ea typeface="黑体" pitchFamily="49" charset="-122"/>
                </a:rPr>
                <a:t>多张已经上线的报表，基本上速度提升</a:t>
              </a:r>
              <a:r>
                <a:rPr lang="en-US" altLang="zh-CN" sz="1600" dirty="0">
                  <a:latin typeface="黑体" pitchFamily="49" charset="-122"/>
                  <a:ea typeface="黑体" pitchFamily="49" charset="-122"/>
                </a:rPr>
                <a:t>100</a:t>
              </a:r>
              <a:r>
                <a:rPr lang="zh-CN" altLang="en-US" sz="1600" dirty="0">
                  <a:latin typeface="黑体" pitchFamily="49" charset="-122"/>
                  <a:ea typeface="黑体" pitchFamily="49" charset="-122"/>
                </a:rPr>
                <a:t>～</a:t>
              </a:r>
              <a:r>
                <a:rPr lang="en-US" altLang="zh-CN" sz="1600" dirty="0">
                  <a:latin typeface="黑体" pitchFamily="49" charset="-122"/>
                  <a:ea typeface="黑体" pitchFamily="49" charset="-122"/>
                </a:rPr>
                <a:t>150</a:t>
              </a:r>
              <a:r>
                <a:rPr lang="zh-CN" altLang="en-US" sz="1600" dirty="0">
                  <a:latin typeface="黑体" pitchFamily="49" charset="-122"/>
                  <a:ea typeface="黑体" pitchFamily="49" charset="-122"/>
                </a:rPr>
                <a:t>倍；</a:t>
              </a:r>
              <a:r>
                <a:rPr lang="en-US" sz="1600" dirty="0">
                  <a:latin typeface="黑体" pitchFamily="49" charset="-122"/>
                  <a:ea typeface="黑体" pitchFamily="49" charset="-122"/>
                </a:rPr>
                <a:t>SAP HANA</a:t>
              </a:r>
              <a:r>
                <a:rPr lang="zh-CN" altLang="en-US" sz="1600" dirty="0">
                  <a:latin typeface="黑体" pitchFamily="49" charset="-122"/>
                  <a:ea typeface="黑体" pitchFamily="49" charset="-122"/>
                </a:rPr>
                <a:t>和</a:t>
              </a:r>
              <a:r>
                <a:rPr lang="en-US" sz="1600" dirty="0">
                  <a:latin typeface="黑体" pitchFamily="49" charset="-122"/>
                  <a:ea typeface="黑体" pitchFamily="49" charset="-122"/>
                </a:rPr>
                <a:t>Business Objects 4.0</a:t>
              </a:r>
              <a:r>
                <a:rPr lang="zh-CN" altLang="en-US" sz="1600" dirty="0">
                  <a:latin typeface="黑体" pitchFamily="49" charset="-122"/>
                  <a:ea typeface="黑体" pitchFamily="49" charset="-122"/>
                </a:rPr>
                <a:t>组合只用了</a:t>
              </a:r>
              <a:r>
                <a:rPr lang="en-US" altLang="zh-CN" sz="1600" dirty="0">
                  <a:latin typeface="黑体" pitchFamily="49" charset="-122"/>
                  <a:ea typeface="黑体" pitchFamily="49" charset="-122"/>
                </a:rPr>
                <a:t>46</a:t>
              </a:r>
              <a:r>
                <a:rPr lang="zh-CN" altLang="en-US" sz="1600" dirty="0">
                  <a:latin typeface="黑体" pitchFamily="49" charset="-122"/>
                  <a:ea typeface="黑体" pitchFamily="49" charset="-122"/>
                </a:rPr>
                <a:t>秒就完成原来需要</a:t>
              </a:r>
              <a:r>
                <a:rPr lang="en-US" altLang="zh-CN" sz="1600" dirty="0">
                  <a:latin typeface="黑体" pitchFamily="49" charset="-122"/>
                  <a:ea typeface="黑体" pitchFamily="49" charset="-122"/>
                </a:rPr>
                <a:t>24</a:t>
              </a:r>
              <a:r>
                <a:rPr lang="zh-CN" altLang="en-US" sz="1600" dirty="0">
                  <a:latin typeface="黑体" pitchFamily="49" charset="-122"/>
                  <a:ea typeface="黑体" pitchFamily="49" charset="-122"/>
                </a:rPr>
                <a:t>小时才能完成的逻辑计算；</a:t>
              </a:r>
              <a:endParaRPr lang="en-US" altLang="zh-CN" sz="1600" dirty="0">
                <a:latin typeface="黑体" pitchFamily="49" charset="-122"/>
                <a:ea typeface="黑体" pitchFamily="49" charset="-122"/>
              </a:endParaRPr>
            </a:p>
            <a:p>
              <a:pPr eaLnBrk="0" hangingPunct="0">
                <a:defRPr/>
              </a:pPr>
              <a:r>
                <a:rPr lang="zh-CN" altLang="en-US" sz="1600" b="1" dirty="0">
                  <a:latin typeface="黑体" pitchFamily="49" charset="-122"/>
                  <a:ea typeface="黑体" pitchFamily="49" charset="-122"/>
                </a:rPr>
                <a:t>实现了数据的实时、同步</a:t>
              </a:r>
              <a:endParaRPr lang="en-US" altLang="zh-CN" sz="1600" b="1" dirty="0">
                <a:latin typeface="黑体" pitchFamily="49" charset="-122"/>
                <a:ea typeface="黑体" pitchFamily="49" charset="-122"/>
              </a:endParaRPr>
            </a:p>
            <a:p>
              <a:pPr eaLnBrk="0" hangingPunct="0">
                <a:defRPr/>
              </a:pPr>
              <a:r>
                <a:rPr lang="en-US" altLang="zh-CN" sz="1600" dirty="0">
                  <a:latin typeface="黑体" pitchFamily="49" charset="-122"/>
                  <a:ea typeface="黑体" pitchFamily="49" charset="-122"/>
                </a:rPr>
                <a:t>HANA</a:t>
              </a:r>
              <a:r>
                <a:rPr lang="zh-CN" altLang="en-US" sz="1600" dirty="0">
                  <a:latin typeface="黑体" pitchFamily="49" charset="-122"/>
                  <a:ea typeface="黑体" pitchFamily="49" charset="-122"/>
                </a:rPr>
                <a:t>使得数据从业务系统中转换到</a:t>
              </a:r>
              <a:r>
                <a:rPr lang="en-US" altLang="zh-CN" sz="1600" dirty="0">
                  <a:latin typeface="黑体" pitchFamily="49" charset="-122"/>
                  <a:ea typeface="黑体" pitchFamily="49" charset="-122"/>
                </a:rPr>
                <a:t>HANA</a:t>
              </a:r>
              <a:r>
                <a:rPr lang="zh-CN" altLang="en-US" sz="1600" dirty="0">
                  <a:latin typeface="黑体" pitchFamily="49" charset="-122"/>
                  <a:ea typeface="黑体" pitchFamily="49" charset="-122"/>
                </a:rPr>
                <a:t>中时基本上没有任何延迟。</a:t>
              </a:r>
              <a:endParaRPr lang="en-US" altLang="zh-CN" sz="1600" b="1" dirty="0">
                <a:effectLst>
                  <a:outerShdw blurRad="38100" dist="38100" dir="2700000" algn="tl">
                    <a:srgbClr val="C0C0C0"/>
                  </a:outerShdw>
                </a:effectLst>
                <a:latin typeface="黑体" pitchFamily="49" charset="-122"/>
                <a:ea typeface="黑体" pitchFamily="49" charset="-122"/>
              </a:endParaRPr>
            </a:p>
          </p:txBody>
        </p:sp>
      </p:grpSp>
      <p:sp>
        <p:nvSpPr>
          <p:cNvPr id="28" name="下箭头 27"/>
          <p:cNvSpPr/>
          <p:nvPr/>
        </p:nvSpPr>
        <p:spPr>
          <a:xfrm>
            <a:off x="4859016" y="3214689"/>
            <a:ext cx="2286595" cy="1285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tx1"/>
                </a:solidFill>
                <a:latin typeface="黑体" pitchFamily="49" charset="-122"/>
                <a:ea typeface="黑体" pitchFamily="49" charset="-122"/>
              </a:rPr>
              <a:t>SAP</a:t>
            </a:r>
          </a:p>
          <a:p>
            <a:pPr algn="ctr">
              <a:defRPr/>
            </a:pPr>
            <a:r>
              <a:rPr lang="en-US" altLang="zh-CN" sz="2000" b="1" dirty="0">
                <a:solidFill>
                  <a:schemeClr val="tx1"/>
                </a:solidFill>
                <a:latin typeface="黑体" pitchFamily="49" charset="-122"/>
                <a:ea typeface="黑体" pitchFamily="49" charset="-122"/>
              </a:rPr>
              <a:t>HANA</a:t>
            </a:r>
            <a:endParaRPr lang="zh-CN" altLang="en-US" sz="2000" b="1" dirty="0">
              <a:solidFill>
                <a:schemeClr val="tx1"/>
              </a:solidFill>
              <a:latin typeface="黑体" pitchFamily="49" charset="-122"/>
              <a:ea typeface="黑体" pitchFamily="49" charset="-122"/>
            </a:endParaRPr>
          </a:p>
        </p:txBody>
      </p:sp>
    </p:spTree>
    <p:extLst>
      <p:ext uri="{BB962C8B-B14F-4D97-AF65-F5344CB8AC3E}">
        <p14:creationId xmlns:p14="http://schemas.microsoft.com/office/powerpoint/2010/main" val="1703558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3.4</a:t>
            </a:r>
            <a:r>
              <a:rPr lang="zh-CN" altLang="en-US" dirty="0"/>
              <a:t>大数据应用案例</a:t>
            </a:r>
            <a:r>
              <a:rPr lang="zh-CN" altLang="en-US" dirty="0" smtClean="0">
                <a:latin typeface="Times New Roman" pitchFamily="18" charset="0"/>
                <a:cs typeface="Times New Roman" pitchFamily="18" charset="0"/>
              </a:rPr>
              <a:t>（“数字黄河”</a:t>
            </a:r>
            <a:r>
              <a:rPr lang="zh-CN" altLang="en-US" dirty="0">
                <a:latin typeface="Times New Roman" pitchFamily="18" charset="0"/>
                <a:cs typeface="Times New Roman" pitchFamily="18" charset="0"/>
              </a:rPr>
              <a:t>）</a:t>
            </a:r>
          </a:p>
        </p:txBody>
      </p:sp>
      <p:sp>
        <p:nvSpPr>
          <p:cNvPr id="4" name="内容占位符 3"/>
          <p:cNvSpPr>
            <a:spLocks noGrp="1"/>
          </p:cNvSpPr>
          <p:nvPr>
            <p:ph sz="quarter" idx="10"/>
          </p:nvPr>
        </p:nvSpPr>
        <p:spPr/>
        <p:txBody>
          <a:bodyPr/>
          <a:lstStyle/>
          <a:p>
            <a:endParaRPr lang="zh-CN" altLang="en-US"/>
          </a:p>
        </p:txBody>
      </p:sp>
      <p:sp>
        <p:nvSpPr>
          <p:cNvPr id="28675"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6208140-B9BD-4990-8B87-8D6858417B4A}" type="slidenum">
              <a:rPr lang="en-US" altLang="zh-CN" smtClean="0">
                <a:solidFill>
                  <a:schemeClr val="bg1"/>
                </a:solidFill>
              </a:rPr>
              <a:pPr/>
              <a:t>28</a:t>
            </a:fld>
            <a:endParaRPr lang="zh-CN" altLang="en-US" smtClean="0">
              <a:solidFill>
                <a:schemeClr val="bg1"/>
              </a:solidFill>
            </a:endParaRPr>
          </a:p>
        </p:txBody>
      </p:sp>
      <p:grpSp>
        <p:nvGrpSpPr>
          <p:cNvPr id="28676" name="组合 14"/>
          <p:cNvGrpSpPr>
            <a:grpSpLocks/>
          </p:cNvGrpSpPr>
          <p:nvPr/>
        </p:nvGrpSpPr>
        <p:grpSpPr bwMode="auto">
          <a:xfrm>
            <a:off x="762199" y="1143000"/>
            <a:ext cx="9813306" cy="1246188"/>
            <a:chOff x="714348" y="1142984"/>
            <a:chExt cx="7643866" cy="1509706"/>
          </a:xfrm>
        </p:grpSpPr>
        <p:sp>
          <p:nvSpPr>
            <p:cNvPr id="5" name="AutoShape 3"/>
            <p:cNvSpPr>
              <a:spLocks noChangeArrowheads="1"/>
            </p:cNvSpPr>
            <p:nvPr/>
          </p:nvSpPr>
          <p:spPr bwMode="gray">
            <a:xfrm>
              <a:off x="714348" y="1142984"/>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6" name="AutoShape 4"/>
            <p:cNvSpPr>
              <a:spLocks noChangeArrowheads="1"/>
            </p:cNvSpPr>
            <p:nvPr/>
          </p:nvSpPr>
          <p:spPr bwMode="gray">
            <a:xfrm>
              <a:off x="838036" y="1271838"/>
              <a:ext cx="1447964" cy="1228919"/>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7" name="Freeform 5"/>
            <p:cNvSpPr>
              <a:spLocks/>
            </p:cNvSpPr>
            <p:nvPr/>
          </p:nvSpPr>
          <p:spPr bwMode="gray">
            <a:xfrm>
              <a:off x="892154" y="1336664"/>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8699" name="Text Box 16"/>
            <p:cNvSpPr txBox="1">
              <a:spLocks noChangeArrowheads="1"/>
            </p:cNvSpPr>
            <p:nvPr/>
          </p:nvSpPr>
          <p:spPr bwMode="gray">
            <a:xfrm>
              <a:off x="928662" y="1500174"/>
              <a:ext cx="1219200" cy="8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solidFill>
                    <a:schemeClr val="bg1"/>
                  </a:solidFill>
                  <a:latin typeface="黑体" pitchFamily="49" charset="-122"/>
                  <a:ea typeface="黑体" pitchFamily="49" charset="-122"/>
                </a:rPr>
                <a:t>大数据</a:t>
              </a:r>
              <a:endParaRPr lang="en-US" altLang="zh-CN" sz="2000" b="1">
                <a:solidFill>
                  <a:schemeClr val="bg1"/>
                </a:solidFill>
                <a:latin typeface="黑体" pitchFamily="49" charset="-122"/>
                <a:ea typeface="黑体" pitchFamily="49" charset="-122"/>
              </a:endParaRPr>
            </a:p>
            <a:p>
              <a:pPr algn="ctr"/>
              <a:r>
                <a:rPr lang="zh-CN" altLang="en-US" sz="2000" b="1">
                  <a:solidFill>
                    <a:schemeClr val="bg1"/>
                  </a:solidFill>
                  <a:latin typeface="黑体" pitchFamily="49" charset="-122"/>
                  <a:ea typeface="黑体" pitchFamily="49" charset="-122"/>
                </a:rPr>
                <a:t>挑战</a:t>
              </a:r>
              <a:endParaRPr lang="en-US" altLang="zh-CN" sz="2000" b="1">
                <a:solidFill>
                  <a:schemeClr val="bg1"/>
                </a:solidFill>
                <a:latin typeface="黑体" pitchFamily="49" charset="-122"/>
                <a:ea typeface="黑体" pitchFamily="49" charset="-122"/>
              </a:endParaRPr>
            </a:p>
          </p:txBody>
        </p:sp>
        <p:sp>
          <p:nvSpPr>
            <p:cNvPr id="9" name="Text Box 7"/>
            <p:cNvSpPr txBox="1">
              <a:spLocks noChangeArrowheads="1"/>
            </p:cNvSpPr>
            <p:nvPr/>
          </p:nvSpPr>
          <p:spPr bwMode="gray">
            <a:xfrm>
              <a:off x="2286000" y="1285300"/>
              <a:ext cx="5998001" cy="1305006"/>
            </a:xfrm>
            <a:prstGeom prst="rect">
              <a:avLst/>
            </a:prstGeom>
            <a:noFill/>
            <a:ln w="9525" algn="ctr">
              <a:noFill/>
              <a:miter lim="800000"/>
              <a:headEnd/>
              <a:tailEnd/>
            </a:ln>
          </p:spPr>
          <p:txBody>
            <a:bodyPr>
              <a:spAutoFit/>
            </a:bodyPr>
            <a:lstStyle/>
            <a:p>
              <a:pPr eaLnBrk="0" hangingPunct="0">
                <a:buFont typeface="Wingdings" pitchFamily="2" charset="2"/>
                <a:buChar char="l"/>
                <a:defRPr/>
              </a:pPr>
              <a:r>
                <a:rPr lang="zh-CN" altLang="en-US" sz="1600" dirty="0">
                  <a:latin typeface="黑体" pitchFamily="49" charset="-122"/>
                  <a:ea typeface="黑体" pitchFamily="49" charset="-122"/>
                </a:rPr>
                <a:t>数据激增，</a:t>
              </a:r>
              <a:r>
                <a:rPr lang="en-US" altLang="zh-CN" sz="1600" dirty="0">
                  <a:latin typeface="黑体" pitchFamily="49" charset="-122"/>
                  <a:ea typeface="黑体" pitchFamily="49" charset="-122"/>
                </a:rPr>
                <a:t>IT</a:t>
              </a:r>
              <a:r>
                <a:rPr lang="zh-CN" altLang="en-US" sz="1600" dirty="0">
                  <a:latin typeface="黑体" pitchFamily="49" charset="-122"/>
                  <a:ea typeface="黑体" pitchFamily="49" charset="-122"/>
                </a:rPr>
                <a:t>系统负担加重</a:t>
              </a:r>
              <a:r>
                <a:rPr lang="zh-CN" altLang="en-US" sz="1600" dirty="0">
                  <a:effectLst>
                    <a:outerShdw blurRad="38100" dist="38100" dir="2700000" algn="tl">
                      <a:srgbClr val="C0C0C0"/>
                    </a:outerShdw>
                  </a:effectLst>
                  <a:latin typeface="黑体" pitchFamily="49" charset="-122"/>
                  <a:ea typeface="黑体" pitchFamily="49" charset="-122"/>
                </a:rPr>
                <a:t>；</a:t>
              </a:r>
              <a:endParaRPr lang="en-US" altLang="zh-CN" sz="1600" dirty="0">
                <a:effectLst>
                  <a:outerShdw blurRad="38100" dist="38100" dir="2700000" algn="tl">
                    <a:srgbClr val="C0C0C0"/>
                  </a:outerShdw>
                </a:effectLst>
                <a:latin typeface="黑体" pitchFamily="49" charset="-122"/>
                <a:ea typeface="黑体" pitchFamily="49" charset="-122"/>
              </a:endParaRPr>
            </a:p>
            <a:p>
              <a:pPr eaLnBrk="0" hangingPunct="0">
                <a:buFont typeface="Wingdings" pitchFamily="2" charset="2"/>
                <a:buChar char="l"/>
                <a:defRPr/>
              </a:pPr>
              <a:r>
                <a:rPr lang="zh-CN" altLang="en-US" sz="1600" dirty="0">
                  <a:latin typeface="黑体" pitchFamily="49" charset="-122"/>
                  <a:ea typeface="黑体" pitchFamily="49" charset="-122"/>
                </a:rPr>
                <a:t>地域分隔，信息孤岛拉低效能</a:t>
              </a:r>
              <a:r>
                <a:rPr lang="zh-CN" altLang="en-US" sz="1600" dirty="0">
                  <a:effectLst>
                    <a:outerShdw blurRad="38100" dist="38100" dir="2700000" algn="tl">
                      <a:srgbClr val="C0C0C0"/>
                    </a:outerShdw>
                  </a:effectLst>
                  <a:latin typeface="黑体" pitchFamily="49" charset="-122"/>
                  <a:ea typeface="黑体" pitchFamily="49" charset="-122"/>
                </a:rPr>
                <a:t>；</a:t>
              </a:r>
              <a:endParaRPr lang="en-US" altLang="zh-CN" sz="1600" dirty="0">
                <a:latin typeface="黑体" pitchFamily="49" charset="-122"/>
                <a:ea typeface="黑体" pitchFamily="49" charset="-122"/>
              </a:endParaRPr>
            </a:p>
            <a:p>
              <a:pPr eaLnBrk="0" hangingPunct="0">
                <a:buFont typeface="Wingdings" pitchFamily="2" charset="2"/>
                <a:buChar char="l"/>
                <a:defRPr/>
              </a:pPr>
              <a:r>
                <a:rPr lang="zh-CN" altLang="en-US" sz="1600" dirty="0">
                  <a:latin typeface="黑体" pitchFamily="49" charset="-122"/>
                  <a:ea typeface="黑体" pitchFamily="49" charset="-122"/>
                </a:rPr>
                <a:t>无法共享，数据同步成为难题；</a:t>
              </a:r>
              <a:endParaRPr lang="en-US" altLang="zh-CN" sz="1600" dirty="0">
                <a:latin typeface="黑体" pitchFamily="49" charset="-122"/>
                <a:ea typeface="黑体" pitchFamily="49" charset="-122"/>
              </a:endParaRPr>
            </a:p>
            <a:p>
              <a:pPr eaLnBrk="0" hangingPunct="0">
                <a:buFont typeface="Wingdings" pitchFamily="2" charset="2"/>
                <a:buChar char="l"/>
                <a:defRPr/>
              </a:pPr>
              <a:r>
                <a:rPr lang="zh-CN" altLang="en-US" sz="1600" dirty="0">
                  <a:latin typeface="黑体" pitchFamily="49" charset="-122"/>
                  <a:ea typeface="黑体" pitchFamily="49" charset="-122"/>
                </a:rPr>
                <a:t>标准各异，数据规范有待统一。</a:t>
              </a:r>
              <a:endParaRPr lang="en-US" altLang="zh-CN" sz="1600" dirty="0">
                <a:effectLst>
                  <a:outerShdw blurRad="38100" dist="38100" dir="2700000" algn="tl">
                    <a:srgbClr val="C0C0C0"/>
                  </a:outerShdw>
                </a:effectLst>
                <a:latin typeface="黑体" pitchFamily="49" charset="-122"/>
                <a:ea typeface="黑体" pitchFamily="49" charset="-122"/>
              </a:endParaRPr>
            </a:p>
          </p:txBody>
        </p:sp>
      </p:grpSp>
      <p:grpSp>
        <p:nvGrpSpPr>
          <p:cNvPr id="28677" name="组合 15"/>
          <p:cNvGrpSpPr>
            <a:grpSpLocks/>
          </p:cNvGrpSpPr>
          <p:nvPr/>
        </p:nvGrpSpPr>
        <p:grpSpPr bwMode="auto">
          <a:xfrm>
            <a:off x="762199" y="2492375"/>
            <a:ext cx="9813306" cy="928688"/>
            <a:chOff x="714348" y="1375246"/>
            <a:chExt cx="7643866" cy="1509706"/>
          </a:xfrm>
        </p:grpSpPr>
        <p:sp>
          <p:nvSpPr>
            <p:cNvPr id="17" name="AutoShape 3"/>
            <p:cNvSpPr>
              <a:spLocks noChangeArrowheads="1"/>
            </p:cNvSpPr>
            <p:nvPr/>
          </p:nvSpPr>
          <p:spPr bwMode="gray">
            <a:xfrm>
              <a:off x="714348" y="1375246"/>
              <a:ext cx="7643866" cy="150970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18" name="AutoShape 4"/>
            <p:cNvSpPr>
              <a:spLocks noChangeArrowheads="1"/>
            </p:cNvSpPr>
            <p:nvPr/>
          </p:nvSpPr>
          <p:spPr bwMode="gray">
            <a:xfrm>
              <a:off x="864422" y="1504281"/>
              <a:ext cx="1447964" cy="1228410"/>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19" name="Freeform 5"/>
            <p:cNvSpPr>
              <a:spLocks/>
            </p:cNvSpPr>
            <p:nvPr/>
          </p:nvSpPr>
          <p:spPr bwMode="gray">
            <a:xfrm>
              <a:off x="930675" y="1620001"/>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8692" name="Text Box 16"/>
            <p:cNvSpPr txBox="1">
              <a:spLocks noChangeArrowheads="1"/>
            </p:cNvSpPr>
            <p:nvPr/>
          </p:nvSpPr>
          <p:spPr bwMode="gray">
            <a:xfrm>
              <a:off x="1014107" y="1852260"/>
              <a:ext cx="1219200" cy="6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solidFill>
                    <a:schemeClr val="bg1"/>
                  </a:solidFill>
                  <a:latin typeface="黑体" pitchFamily="49" charset="-122"/>
                  <a:ea typeface="黑体" pitchFamily="49" charset="-122"/>
                </a:rPr>
                <a:t>需求</a:t>
              </a:r>
              <a:endParaRPr lang="en-US" altLang="zh-CN" sz="2000" b="1">
                <a:solidFill>
                  <a:schemeClr val="bg1"/>
                </a:solidFill>
                <a:latin typeface="黑体" pitchFamily="49" charset="-122"/>
                <a:ea typeface="黑体" pitchFamily="49" charset="-122"/>
              </a:endParaRPr>
            </a:p>
          </p:txBody>
        </p:sp>
        <p:sp>
          <p:nvSpPr>
            <p:cNvPr id="21" name="Text Box 7"/>
            <p:cNvSpPr txBox="1">
              <a:spLocks noChangeArrowheads="1"/>
            </p:cNvSpPr>
            <p:nvPr/>
          </p:nvSpPr>
          <p:spPr bwMode="gray">
            <a:xfrm>
              <a:off x="2286000" y="1736543"/>
              <a:ext cx="5791857" cy="550365"/>
            </a:xfrm>
            <a:prstGeom prst="rect">
              <a:avLst/>
            </a:prstGeom>
            <a:noFill/>
            <a:ln w="9525" algn="ctr">
              <a:noFill/>
              <a:miter lim="800000"/>
              <a:headEnd/>
              <a:tailEnd/>
            </a:ln>
          </p:spPr>
          <p:txBody>
            <a:bodyPr>
              <a:spAutoFit/>
            </a:bodyPr>
            <a:lstStyle/>
            <a:p>
              <a:pPr eaLnBrk="0" hangingPunct="0">
                <a:defRPr/>
              </a:pPr>
              <a:r>
                <a:rPr lang="zh-CN" altLang="en-US" sz="1600" dirty="0">
                  <a:latin typeface="黑体" pitchFamily="49" charset="-122"/>
                  <a:ea typeface="黑体" pitchFamily="49" charset="-122"/>
                </a:rPr>
                <a:t>制定短期和长期技术规划，以适应未来信息系统的发展。</a:t>
              </a:r>
              <a:endParaRPr lang="en-US" altLang="zh-CN" sz="1600" dirty="0">
                <a:effectLst>
                  <a:outerShdw blurRad="38100" dist="38100" dir="2700000" algn="tl">
                    <a:srgbClr val="C0C0C0"/>
                  </a:outerShdw>
                </a:effectLst>
                <a:latin typeface="黑体" pitchFamily="49" charset="-122"/>
                <a:ea typeface="黑体" pitchFamily="49" charset="-122"/>
              </a:endParaRPr>
            </a:p>
          </p:txBody>
        </p:sp>
      </p:grpSp>
      <p:grpSp>
        <p:nvGrpSpPr>
          <p:cNvPr id="28678" name="组合 21"/>
          <p:cNvGrpSpPr>
            <a:grpSpLocks/>
          </p:cNvGrpSpPr>
          <p:nvPr/>
        </p:nvGrpSpPr>
        <p:grpSpPr bwMode="auto">
          <a:xfrm>
            <a:off x="857474" y="4286250"/>
            <a:ext cx="9908580" cy="2317921"/>
            <a:chOff x="714348" y="1142984"/>
            <a:chExt cx="7643866" cy="1884044"/>
          </a:xfrm>
        </p:grpSpPr>
        <p:sp>
          <p:nvSpPr>
            <p:cNvPr id="23" name="AutoShape 3"/>
            <p:cNvSpPr>
              <a:spLocks noChangeArrowheads="1"/>
            </p:cNvSpPr>
            <p:nvPr/>
          </p:nvSpPr>
          <p:spPr bwMode="gray">
            <a:xfrm>
              <a:off x="714348" y="1142984"/>
              <a:ext cx="7643866" cy="1625836"/>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24" name="AutoShape 4"/>
            <p:cNvSpPr>
              <a:spLocks noChangeArrowheads="1"/>
            </p:cNvSpPr>
            <p:nvPr/>
          </p:nvSpPr>
          <p:spPr bwMode="gray">
            <a:xfrm>
              <a:off x="838479" y="1366214"/>
              <a:ext cx="1447108" cy="1228409"/>
            </a:xfrm>
            <a:prstGeom prst="roundRect">
              <a:avLst>
                <a:gd name="adj" fmla="val 11921"/>
              </a:avLst>
            </a:prstGeom>
            <a:solidFill>
              <a:schemeClr val="accent1">
                <a:lumMod val="50000"/>
              </a:schemeClr>
            </a:solidFill>
            <a:ln w="38100">
              <a:solidFill>
                <a:srgbClr val="FEFEFE"/>
              </a:solidFill>
              <a:round/>
              <a:headEnd/>
              <a:tailEnd/>
            </a:ln>
          </p:spPr>
          <p:txBody>
            <a:bodyPr wrap="none" anchor="ctr"/>
            <a:lstStyle/>
            <a:p>
              <a:pPr algn="ctr" eaLnBrk="0" hangingPunct="0">
                <a:defRPr/>
              </a:pPr>
              <a:endParaRPr lang="zh-CN" altLang="en-US" sz="2000">
                <a:latin typeface="黑体" pitchFamily="49" charset="-122"/>
                <a:ea typeface="黑体" pitchFamily="49" charset="-122"/>
              </a:endParaRPr>
            </a:p>
          </p:txBody>
        </p:sp>
        <p:sp>
          <p:nvSpPr>
            <p:cNvPr id="25" name="Freeform 5"/>
            <p:cNvSpPr>
              <a:spLocks/>
            </p:cNvSpPr>
            <p:nvPr/>
          </p:nvSpPr>
          <p:spPr bwMode="gray">
            <a:xfrm>
              <a:off x="914822" y="1421830"/>
              <a:ext cx="608012"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algn="ctr" eaLnBrk="0" hangingPunct="0">
                <a:defRPr/>
              </a:pPr>
              <a:endParaRPr lang="zh-CN" altLang="en-US" sz="2000">
                <a:latin typeface="黑体" pitchFamily="49" charset="-122"/>
                <a:ea typeface="黑体" pitchFamily="49" charset="-122"/>
              </a:endParaRPr>
            </a:p>
          </p:txBody>
        </p:sp>
        <p:sp>
          <p:nvSpPr>
            <p:cNvPr id="28685" name="Text Box 16"/>
            <p:cNvSpPr txBox="1">
              <a:spLocks noChangeArrowheads="1"/>
            </p:cNvSpPr>
            <p:nvPr/>
          </p:nvSpPr>
          <p:spPr bwMode="gray">
            <a:xfrm>
              <a:off x="936985" y="1386721"/>
              <a:ext cx="1219200" cy="107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en-US" altLang="zh-CN" sz="2000" b="1">
                <a:solidFill>
                  <a:schemeClr val="bg1"/>
                </a:solidFill>
                <a:latin typeface="黑体" pitchFamily="49" charset="-122"/>
                <a:ea typeface="黑体" pitchFamily="49" charset="-122"/>
              </a:endParaRPr>
            </a:p>
            <a:p>
              <a:pPr algn="ctr"/>
              <a:r>
                <a:rPr lang="zh-CN" altLang="en-US" sz="2000" b="1">
                  <a:solidFill>
                    <a:schemeClr val="bg1"/>
                  </a:solidFill>
                  <a:latin typeface="黑体" pitchFamily="49" charset="-122"/>
                  <a:ea typeface="黑体" pitchFamily="49" charset="-122"/>
                </a:rPr>
                <a:t>采用大数据方案后价值体现</a:t>
              </a:r>
              <a:endParaRPr lang="en-US" altLang="zh-CN" sz="2000" b="1">
                <a:solidFill>
                  <a:schemeClr val="bg1"/>
                </a:solidFill>
                <a:latin typeface="黑体" pitchFamily="49" charset="-122"/>
                <a:ea typeface="黑体" pitchFamily="49" charset="-122"/>
              </a:endParaRPr>
            </a:p>
          </p:txBody>
        </p:sp>
        <p:sp>
          <p:nvSpPr>
            <p:cNvPr id="28686" name="Text Box 7"/>
            <p:cNvSpPr txBox="1">
              <a:spLocks noChangeArrowheads="1"/>
            </p:cNvSpPr>
            <p:nvPr/>
          </p:nvSpPr>
          <p:spPr bwMode="gray">
            <a:xfrm>
              <a:off x="2286000" y="1350917"/>
              <a:ext cx="5791200" cy="167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a:latin typeface="黑体" pitchFamily="49" charset="-122"/>
                  <a:ea typeface="黑体" pitchFamily="49" charset="-122"/>
                </a:rPr>
                <a:t>解决跨平台异构应用系统的数据共享与集成问题</a:t>
              </a:r>
              <a:endParaRPr lang="en-US" altLang="zh-CN" sz="1600" b="1">
                <a:latin typeface="黑体" pitchFamily="49" charset="-122"/>
                <a:ea typeface="黑体" pitchFamily="49" charset="-122"/>
              </a:endParaRPr>
            </a:p>
            <a:p>
              <a:r>
                <a:rPr lang="zh-CN" altLang="en-US" sz="1600">
                  <a:latin typeface="黑体" pitchFamily="49" charset="-122"/>
                  <a:ea typeface="黑体" pitchFamily="49" charset="-122"/>
                </a:rPr>
                <a:t>黄河水利委员会各部门随时获取其权限范围内的最新数据，而无须将其存储在本部门系统中；</a:t>
              </a:r>
              <a:endParaRPr lang="en-US" altLang="zh-CN" sz="1600" b="1">
                <a:latin typeface="黑体" pitchFamily="49" charset="-122"/>
                <a:ea typeface="黑体" pitchFamily="49" charset="-122"/>
              </a:endParaRPr>
            </a:p>
            <a:p>
              <a:r>
                <a:rPr lang="zh-CN" altLang="en-US" sz="1600" b="1">
                  <a:latin typeface="黑体" pitchFamily="49" charset="-122"/>
                  <a:ea typeface="黑体" pitchFamily="49" charset="-122"/>
                </a:rPr>
                <a:t>消除信息孤岛，实现数据统一管理</a:t>
              </a:r>
              <a:endParaRPr lang="en-US" altLang="zh-CN" sz="1600" b="1">
                <a:latin typeface="黑体" pitchFamily="49" charset="-122"/>
                <a:ea typeface="黑体" pitchFamily="49" charset="-122"/>
              </a:endParaRPr>
            </a:p>
            <a:p>
              <a:r>
                <a:rPr lang="zh-CN" altLang="en-US" sz="1600">
                  <a:latin typeface="黑体" pitchFamily="49" charset="-122"/>
                  <a:ea typeface="黑体" pitchFamily="49" charset="-122"/>
                </a:rPr>
                <a:t>有效消除了各业务系统和各组织结构之间的信息孤岛，简单获取黄河数据资源的单一视图，并确保了数据的完整性、及时性、准确性和一致性，同时首次实现元数据的可视化统一管理</a:t>
              </a:r>
              <a:endParaRPr lang="en-US" altLang="zh-CN" sz="1600" b="1">
                <a:latin typeface="黑体" pitchFamily="49" charset="-122"/>
                <a:ea typeface="黑体" pitchFamily="49" charset="-122"/>
              </a:endParaRPr>
            </a:p>
            <a:p>
              <a:endParaRPr lang="zh-CN" altLang="en-US" sz="1600">
                <a:latin typeface="黑体" pitchFamily="49" charset="-122"/>
                <a:ea typeface="黑体" pitchFamily="49" charset="-122"/>
              </a:endParaRPr>
            </a:p>
          </p:txBody>
        </p:sp>
      </p:grpSp>
      <p:sp>
        <p:nvSpPr>
          <p:cNvPr id="28" name="下箭头 27"/>
          <p:cNvSpPr/>
          <p:nvPr/>
        </p:nvSpPr>
        <p:spPr>
          <a:xfrm>
            <a:off x="4859015" y="3214689"/>
            <a:ext cx="2667695" cy="1285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tx1"/>
                </a:solidFill>
                <a:latin typeface="黑体" pitchFamily="49" charset="-122"/>
                <a:ea typeface="黑体" pitchFamily="49" charset="-122"/>
              </a:rPr>
              <a:t>IBM</a:t>
            </a:r>
          </a:p>
          <a:p>
            <a:pPr algn="ctr">
              <a:defRPr/>
            </a:pPr>
            <a:r>
              <a:rPr lang="en-US" sz="2000" b="1" dirty="0">
                <a:solidFill>
                  <a:schemeClr val="tx1"/>
                </a:solidFill>
                <a:latin typeface="黑体" pitchFamily="49" charset="-122"/>
                <a:ea typeface="黑体" pitchFamily="49" charset="-122"/>
              </a:rPr>
              <a:t>Info</a:t>
            </a:r>
            <a:r>
              <a:rPr lang="en-US" altLang="zh-CN" sz="2000" b="1" dirty="0">
                <a:solidFill>
                  <a:schemeClr val="tx1"/>
                </a:solidFill>
                <a:latin typeface="黑体" pitchFamily="49" charset="-122"/>
                <a:ea typeface="黑体" pitchFamily="49" charset="-122"/>
              </a:rPr>
              <a:t>-</a:t>
            </a:r>
            <a:r>
              <a:rPr lang="en-US" sz="2000" b="1" dirty="0">
                <a:solidFill>
                  <a:schemeClr val="tx1"/>
                </a:solidFill>
                <a:latin typeface="黑体" pitchFamily="49" charset="-122"/>
                <a:ea typeface="黑体" pitchFamily="49" charset="-122"/>
              </a:rPr>
              <a:t>Sphere</a:t>
            </a:r>
            <a:endParaRPr lang="zh-CN" altLang="en-US" sz="2000" b="1" dirty="0">
              <a:solidFill>
                <a:schemeClr val="tx1"/>
              </a:solidFill>
              <a:latin typeface="黑体" pitchFamily="49" charset="-122"/>
              <a:ea typeface="黑体" pitchFamily="49" charset="-122"/>
            </a:endParaRPr>
          </a:p>
        </p:txBody>
      </p:sp>
    </p:spTree>
    <p:extLst>
      <p:ext uri="{BB962C8B-B14F-4D97-AF65-F5344CB8AC3E}">
        <p14:creationId xmlns:p14="http://schemas.microsoft.com/office/powerpoint/2010/main" val="3312097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609759" y="274638"/>
            <a:ext cx="10975658" cy="850900"/>
          </a:xfrm>
        </p:spPr>
        <p:txBody>
          <a:bodyPr/>
          <a:lstStyle/>
          <a:p>
            <a:pPr eaLnBrk="1" hangingPunct="1"/>
            <a:r>
              <a:rPr lang="zh-CN" altLang="en-US" sz="4000" smtClean="0">
                <a:ea typeface="宋体" pitchFamily="2" charset="-122"/>
              </a:rPr>
              <a:t>大数据的应用不仅仅是精准营销</a:t>
            </a:r>
          </a:p>
        </p:txBody>
      </p:sp>
      <p:sp>
        <p:nvSpPr>
          <p:cNvPr id="23555" name="内容占位符 2"/>
          <p:cNvSpPr>
            <a:spLocks noGrp="1"/>
          </p:cNvSpPr>
          <p:nvPr>
            <p:ph idx="1"/>
          </p:nvPr>
        </p:nvSpPr>
        <p:spPr>
          <a:xfrm>
            <a:off x="705037" y="1412880"/>
            <a:ext cx="10675013" cy="1015995"/>
          </a:xfrm>
        </p:spPr>
        <p:txBody>
          <a:bodyPr/>
          <a:lstStyle/>
          <a:p>
            <a:pPr eaLnBrk="1" hangingPunct="1"/>
            <a:r>
              <a:rPr lang="zh-CN" altLang="en-US" sz="2000" dirty="0" smtClean="0">
                <a:latin typeface="黑体" pitchFamily="49" charset="-122"/>
                <a:ea typeface="黑体" pitchFamily="49" charset="-122"/>
              </a:rPr>
              <a:t>通过用户行为分析实现精准营销是大数据的典型应用，但是大数据在各行各业特别是公共服务领域具有广阔的应用前景</a:t>
            </a:r>
          </a:p>
        </p:txBody>
      </p:sp>
      <p:sp>
        <p:nvSpPr>
          <p:cNvPr id="4" name="椭圆 3"/>
          <p:cNvSpPr/>
          <p:nvPr/>
        </p:nvSpPr>
        <p:spPr>
          <a:xfrm>
            <a:off x="1429123" y="3500438"/>
            <a:ext cx="1429121"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消费行业</a:t>
            </a:r>
          </a:p>
        </p:txBody>
      </p:sp>
      <p:sp>
        <p:nvSpPr>
          <p:cNvPr id="5" name="椭圆 4"/>
          <p:cNvSpPr/>
          <p:nvPr/>
        </p:nvSpPr>
        <p:spPr>
          <a:xfrm>
            <a:off x="3239347" y="3143250"/>
            <a:ext cx="1429123" cy="1143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金融服务</a:t>
            </a:r>
          </a:p>
        </p:txBody>
      </p:sp>
      <p:sp>
        <p:nvSpPr>
          <p:cNvPr id="6" name="椭圆 5"/>
          <p:cNvSpPr/>
          <p:nvPr/>
        </p:nvSpPr>
        <p:spPr>
          <a:xfrm>
            <a:off x="5144843" y="2786063"/>
            <a:ext cx="1429123" cy="1143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dirty="0">
                <a:solidFill>
                  <a:prstClr val="white"/>
                </a:solidFill>
                <a:latin typeface="黑体" pitchFamily="49" charset="-122"/>
                <a:ea typeface="黑体" pitchFamily="49" charset="-122"/>
              </a:rPr>
              <a:t>食品安全</a:t>
            </a:r>
          </a:p>
        </p:txBody>
      </p:sp>
      <p:sp>
        <p:nvSpPr>
          <p:cNvPr id="7" name="椭圆 6"/>
          <p:cNvSpPr/>
          <p:nvPr/>
        </p:nvSpPr>
        <p:spPr>
          <a:xfrm>
            <a:off x="6955063" y="2500313"/>
            <a:ext cx="142912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医疗卫生</a:t>
            </a:r>
          </a:p>
        </p:txBody>
      </p:sp>
      <p:sp>
        <p:nvSpPr>
          <p:cNvPr id="8" name="椭圆 7"/>
          <p:cNvSpPr/>
          <p:nvPr/>
        </p:nvSpPr>
        <p:spPr>
          <a:xfrm>
            <a:off x="8860559" y="2428875"/>
            <a:ext cx="1429121" cy="1143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军事</a:t>
            </a:r>
          </a:p>
        </p:txBody>
      </p:sp>
      <p:sp>
        <p:nvSpPr>
          <p:cNvPr id="9" name="椭圆 8"/>
          <p:cNvSpPr/>
          <p:nvPr/>
        </p:nvSpPr>
        <p:spPr>
          <a:xfrm>
            <a:off x="8955835" y="3714750"/>
            <a:ext cx="1429123" cy="11430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交通环保</a:t>
            </a:r>
          </a:p>
        </p:txBody>
      </p:sp>
      <p:sp>
        <p:nvSpPr>
          <p:cNvPr id="10" name="椭圆 9"/>
          <p:cNvSpPr/>
          <p:nvPr/>
        </p:nvSpPr>
        <p:spPr>
          <a:xfrm>
            <a:off x="7812537" y="4643438"/>
            <a:ext cx="1429123" cy="1143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rgbClr val="FFFFFF"/>
                </a:solidFill>
                <a:latin typeface="黑体" pitchFamily="49" charset="-122"/>
                <a:ea typeface="黑体" pitchFamily="49" charset="-122"/>
              </a:rPr>
              <a:t>电子商务</a:t>
            </a:r>
          </a:p>
        </p:txBody>
      </p:sp>
      <p:sp>
        <p:nvSpPr>
          <p:cNvPr id="11" name="椭圆 10"/>
          <p:cNvSpPr/>
          <p:nvPr/>
        </p:nvSpPr>
        <p:spPr>
          <a:xfrm>
            <a:off x="6478690" y="5500688"/>
            <a:ext cx="1429123" cy="11430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dirty="0">
                <a:solidFill>
                  <a:prstClr val="white"/>
                </a:solidFill>
                <a:latin typeface="黑体" pitchFamily="49" charset="-122"/>
                <a:ea typeface="黑体" pitchFamily="49" charset="-122"/>
              </a:rPr>
              <a:t>气象</a:t>
            </a:r>
          </a:p>
        </p:txBody>
      </p:sp>
    </p:spTree>
    <p:extLst>
      <p:ext uri="{BB962C8B-B14F-4D97-AF65-F5344CB8AC3E}">
        <p14:creationId xmlns:p14="http://schemas.microsoft.com/office/powerpoint/2010/main" val="4228333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52214" y="5924302"/>
            <a:ext cx="2844800" cy="365125"/>
          </a:xfrm>
        </p:spPr>
        <p:txBody>
          <a:bodyPr/>
          <a:lstStyle/>
          <a:p>
            <a:fld id="{B5AA9735-300F-4A90-83BD-67B52765E33A}" type="datetime1">
              <a:rPr lang="zh-CN" altLang="en-US" smtClean="0"/>
              <a:pPr/>
              <a:t>2013/5/24</a:t>
            </a:fld>
            <a:endParaRPr lang="zh-CN" altLang="en-US" sz="1800">
              <a:solidFill>
                <a:srgbClr val="000000"/>
              </a:solidFill>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255" y="3880098"/>
            <a:ext cx="41148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389" y="3861048"/>
            <a:ext cx="41338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3" y="3899148"/>
            <a:ext cx="40957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96987" y="1470263"/>
            <a:ext cx="10441160" cy="2246769"/>
          </a:xfrm>
          <a:prstGeom prst="rect">
            <a:avLst/>
          </a:prstGeom>
        </p:spPr>
        <p:txBody>
          <a:bodyPr wrap="square">
            <a:spAutoFit/>
          </a:bodyPr>
          <a:lstStyle/>
          <a:p>
            <a:r>
              <a:rPr lang="zh-CN" altLang="en-US" sz="2000" dirty="0" smtClean="0">
                <a:latin typeface="黑体" pitchFamily="49" charset="-122"/>
                <a:ea typeface="黑体" pitchFamily="49" charset="-122"/>
              </a:rPr>
              <a:t>    大数据”概念于</a:t>
            </a:r>
            <a:r>
              <a:rPr lang="en-US" altLang="zh-CN" sz="2000" dirty="0" smtClean="0">
                <a:latin typeface="黑体" pitchFamily="49" charset="-122"/>
                <a:ea typeface="黑体" pitchFamily="49" charset="-122"/>
              </a:rPr>
              <a:t>20</a:t>
            </a:r>
            <a:r>
              <a:rPr lang="zh-CN" altLang="en-US" sz="2000" dirty="0" smtClean="0">
                <a:latin typeface="黑体" pitchFamily="49" charset="-122"/>
                <a:ea typeface="黑体" pitchFamily="49" charset="-122"/>
              </a:rPr>
              <a:t>世纪</a:t>
            </a:r>
            <a:r>
              <a:rPr lang="en-US" altLang="zh-CN" sz="2000" dirty="0" smtClean="0">
                <a:latin typeface="黑体" pitchFamily="49" charset="-122"/>
                <a:ea typeface="黑体" pitchFamily="49" charset="-122"/>
              </a:rPr>
              <a:t>90</a:t>
            </a:r>
            <a:r>
              <a:rPr lang="zh-CN" altLang="en-US" sz="2000" dirty="0" smtClean="0">
                <a:latin typeface="黑体" pitchFamily="49" charset="-122"/>
                <a:ea typeface="黑体" pitchFamily="49" charset="-122"/>
              </a:rPr>
              <a:t>年代被提出，最初只是对一些在一定时间内无法用传统方法进行抓取、管理和处理的数据的统称。随着时间的推移和科技的发 展以及物联网、移动互联网、</a:t>
            </a:r>
            <a:r>
              <a:rPr lang="en-US" altLang="zh-CN" sz="2000" dirty="0" smtClean="0">
                <a:latin typeface="黑体" pitchFamily="49" charset="-122"/>
                <a:ea typeface="黑体" pitchFamily="49" charset="-122"/>
              </a:rPr>
              <a:t>SNS</a:t>
            </a:r>
            <a:r>
              <a:rPr lang="zh-CN" altLang="en-US" sz="2000" dirty="0" smtClean="0">
                <a:latin typeface="黑体" pitchFamily="49" charset="-122"/>
                <a:ea typeface="黑体" pitchFamily="49" charset="-122"/>
              </a:rPr>
              <a:t>的兴起，每年产生的数据量都以几何级数增长，</a:t>
            </a:r>
            <a:r>
              <a:rPr lang="en-US" altLang="zh-CN" sz="2000" dirty="0" smtClean="0">
                <a:solidFill>
                  <a:srgbClr val="FF0000"/>
                </a:solidFill>
                <a:latin typeface="黑体" pitchFamily="49" charset="-122"/>
                <a:ea typeface="黑体" pitchFamily="49" charset="-122"/>
              </a:rPr>
              <a:t>《IDC Digital Universe in 2020》</a:t>
            </a:r>
            <a:r>
              <a:rPr lang="zh-CN" altLang="en-US" sz="2000" dirty="0" smtClean="0">
                <a:solidFill>
                  <a:srgbClr val="FF0000"/>
                </a:solidFill>
                <a:latin typeface="黑体" pitchFamily="49" charset="-122"/>
                <a:ea typeface="黑体" pitchFamily="49" charset="-122"/>
              </a:rPr>
              <a:t>报告称全球产生的数据将在</a:t>
            </a:r>
            <a:r>
              <a:rPr lang="en-US" altLang="zh-CN" sz="2000" dirty="0" smtClean="0">
                <a:solidFill>
                  <a:srgbClr val="FF0000"/>
                </a:solidFill>
                <a:latin typeface="黑体" pitchFamily="49" charset="-122"/>
                <a:ea typeface="黑体" pitchFamily="49" charset="-122"/>
              </a:rPr>
              <a:t>2020</a:t>
            </a:r>
            <a:r>
              <a:rPr lang="zh-CN" altLang="en-US" sz="2000" dirty="0" smtClean="0">
                <a:solidFill>
                  <a:srgbClr val="FF0000"/>
                </a:solidFill>
                <a:latin typeface="黑体" pitchFamily="49" charset="-122"/>
                <a:ea typeface="黑体" pitchFamily="49" charset="-122"/>
              </a:rPr>
              <a:t>年达到</a:t>
            </a:r>
            <a:r>
              <a:rPr lang="en-US" altLang="zh-CN" sz="2000" dirty="0" smtClean="0">
                <a:solidFill>
                  <a:srgbClr val="FF0000"/>
                </a:solidFill>
                <a:latin typeface="黑体" pitchFamily="49" charset="-122"/>
                <a:ea typeface="黑体" pitchFamily="49" charset="-122"/>
              </a:rPr>
              <a:t>40ZB</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1ZB=10</a:t>
            </a:r>
            <a:r>
              <a:rPr lang="zh-CN" altLang="en-US" sz="2000" dirty="0" smtClean="0">
                <a:latin typeface="黑体" pitchFamily="49" charset="-122"/>
                <a:ea typeface="黑体" pitchFamily="49" charset="-122"/>
              </a:rPr>
              <a:t>亿</a:t>
            </a:r>
            <a:r>
              <a:rPr lang="en-US" altLang="zh-CN" sz="2000" dirty="0" smtClean="0">
                <a:latin typeface="黑体" pitchFamily="49" charset="-122"/>
                <a:ea typeface="黑体" pitchFamily="49" charset="-122"/>
              </a:rPr>
              <a:t>TB=100</a:t>
            </a:r>
            <a:r>
              <a:rPr lang="zh-CN" altLang="en-US" sz="2000" dirty="0" smtClean="0">
                <a:latin typeface="黑体" pitchFamily="49" charset="-122"/>
                <a:ea typeface="黑体" pitchFamily="49" charset="-122"/>
              </a:rPr>
              <a:t>万</a:t>
            </a:r>
            <a:r>
              <a:rPr lang="en-US" altLang="zh-CN" sz="2000" dirty="0" smtClean="0">
                <a:latin typeface="黑体" pitchFamily="49" charset="-122"/>
                <a:ea typeface="黑体" pitchFamily="49" charset="-122"/>
              </a:rPr>
              <a:t>PB</a:t>
            </a:r>
            <a:r>
              <a:rPr lang="zh-CN" altLang="en-US" sz="2000" dirty="0" smtClean="0">
                <a:latin typeface="黑体" pitchFamily="49" charset="-122"/>
                <a:ea typeface="黑体" pitchFamily="49" charset="-122"/>
              </a:rPr>
              <a:t>）。在这急剧增长的数据面前，各种相关概念、技术层出不穷，一直不停地吸引大家的眼球。同时，大数据的内涵也发生了重大变化。让我们一起来思考一下：什么是大数据？能用它来解决什么问题？该如何应用大数据技术？目前有哪些难点？大数据的未来是什么？</a:t>
            </a:r>
            <a:endParaRPr lang="zh-CN" altLang="en-US" sz="2000" dirty="0">
              <a:latin typeface="黑体" pitchFamily="49" charset="-122"/>
              <a:ea typeface="黑体" pitchFamily="49" charset="-122"/>
            </a:endParaRPr>
          </a:p>
        </p:txBody>
      </p:sp>
      <p:sp>
        <p:nvSpPr>
          <p:cNvPr id="9" name="標題 1"/>
          <p:cNvSpPr>
            <a:spLocks noGrp="1"/>
          </p:cNvSpPr>
          <p:nvPr>
            <p:ph type="title"/>
          </p:nvPr>
        </p:nvSpPr>
        <p:spPr>
          <a:xfrm>
            <a:off x="1871241" y="296652"/>
            <a:ext cx="8229600" cy="972108"/>
          </a:xfrm>
        </p:spPr>
        <p:txBody>
          <a:bodyPr/>
          <a:lstStyle/>
          <a:p>
            <a:pPr eaLnBrk="1" hangingPunct="1"/>
            <a:r>
              <a:rPr lang="zh-CN" altLang="en-US" dirty="0" smtClean="0">
                <a:solidFill>
                  <a:srgbClr val="FF0000"/>
                </a:solidFill>
                <a:latin typeface="华文新魏" pitchFamily="2" charset="-122"/>
                <a:ea typeface="华文新魏" pitchFamily="2" charset="-122"/>
              </a:rPr>
              <a:t>不知道</a:t>
            </a:r>
            <a:r>
              <a:rPr lang="en-US" altLang="zh-CN" dirty="0" smtClean="0">
                <a:solidFill>
                  <a:srgbClr val="FF0000"/>
                </a:solidFill>
                <a:latin typeface="华文新魏" pitchFamily="2" charset="-122"/>
                <a:ea typeface="华文新魏" pitchFamily="2" charset="-122"/>
              </a:rPr>
              <a:t>BIG DATA? </a:t>
            </a:r>
            <a:r>
              <a:rPr lang="zh-CN" altLang="en-US" dirty="0" smtClean="0">
                <a:solidFill>
                  <a:srgbClr val="FF0000"/>
                </a:solidFill>
                <a:latin typeface="华文新魏" pitchFamily="2" charset="-122"/>
                <a:ea typeface="华文新魏" pitchFamily="2" charset="-122"/>
              </a:rPr>
              <a:t>你</a:t>
            </a:r>
            <a:r>
              <a:rPr lang="zh-CN" altLang="en-US" dirty="0">
                <a:solidFill>
                  <a:srgbClr val="FF0000"/>
                </a:solidFill>
                <a:latin typeface="华文新魏" pitchFamily="2" charset="-122"/>
                <a:ea typeface="华文新魏" pitchFamily="2" charset="-122"/>
              </a:rPr>
              <a:t>就</a:t>
            </a:r>
            <a:r>
              <a:rPr lang="en-US" altLang="zh-CN" dirty="0" smtClean="0">
                <a:solidFill>
                  <a:srgbClr val="FF0000"/>
                </a:solidFill>
                <a:latin typeface="华文新魏" pitchFamily="2" charset="-122"/>
                <a:ea typeface="华文新魏" pitchFamily="2" charset="-122"/>
              </a:rPr>
              <a:t>out</a:t>
            </a:r>
            <a:r>
              <a:rPr lang="zh-CN" altLang="en-US" dirty="0" smtClean="0">
                <a:solidFill>
                  <a:srgbClr val="FF0000"/>
                </a:solidFill>
                <a:latin typeface="华文新魏" pitchFamily="2" charset="-122"/>
                <a:ea typeface="华文新魏" pitchFamily="2" charset="-122"/>
              </a:rPr>
              <a:t>了</a:t>
            </a:r>
            <a:r>
              <a:rPr lang="en-US" altLang="zh-CN" dirty="0" smtClean="0">
                <a:solidFill>
                  <a:srgbClr val="FF0000"/>
                </a:solidFill>
                <a:latin typeface="华文新魏" pitchFamily="2" charset="-122"/>
                <a:ea typeface="华文新魏" pitchFamily="2" charset="-122"/>
              </a:rPr>
              <a:t>!</a:t>
            </a:r>
            <a:endParaRPr lang="zh-TW" altLang="en-US" dirty="0" smtClean="0">
              <a:latin typeface="华文新魏" pitchFamily="2" charset="-122"/>
              <a:ea typeface="华文新魏" pitchFamily="2" charset="-122"/>
            </a:endParaRPr>
          </a:p>
        </p:txBody>
      </p:sp>
    </p:spTree>
    <p:extLst>
      <p:ext uri="{BB962C8B-B14F-4D97-AF65-F5344CB8AC3E}">
        <p14:creationId xmlns:p14="http://schemas.microsoft.com/office/powerpoint/2010/main" val="42813770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a:t>
            </a:r>
            <a:r>
              <a:rPr lang="zh-CN" altLang="en-US" dirty="0" smtClean="0"/>
              <a:t>医疗</a:t>
            </a:r>
            <a:r>
              <a:rPr lang="zh-CN" altLang="en-US" dirty="0"/>
              <a:t>大数据应用场景</a:t>
            </a:r>
          </a:p>
        </p:txBody>
      </p:sp>
      <p:sp>
        <p:nvSpPr>
          <p:cNvPr id="31746"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2508A50-4A04-4BA9-BF18-F6F6EAD7DFC0}" type="slidenum">
              <a:rPr lang="en-US" altLang="zh-CN" smtClean="0">
                <a:solidFill>
                  <a:schemeClr val="bg1"/>
                </a:solidFill>
              </a:rPr>
              <a:pPr/>
              <a:t>30</a:t>
            </a:fld>
            <a:endParaRPr lang="zh-CN" altLang="en-US" dirty="0" smtClean="0">
              <a:solidFill>
                <a:schemeClr val="bg1"/>
              </a:solidFill>
            </a:endParaRPr>
          </a:p>
        </p:txBody>
      </p:sp>
      <p:sp>
        <p:nvSpPr>
          <p:cNvPr id="5" name="标题 1"/>
          <p:cNvSpPr txBox="1">
            <a:spLocks/>
          </p:cNvSpPr>
          <p:nvPr/>
        </p:nvSpPr>
        <p:spPr>
          <a:xfrm>
            <a:off x="190549" y="142876"/>
            <a:ext cx="10975658" cy="714375"/>
          </a:xfrm>
          <a:prstGeom prst="rect">
            <a:avLst/>
          </a:prstGeom>
        </p:spPr>
        <p:txBody>
          <a:bodyPr/>
          <a:lstStyle/>
          <a:p>
            <a:pPr>
              <a:defRPr/>
            </a:pPr>
            <a:endParaRPr lang="zh-CN" altLang="en-US" sz="3200" b="1" kern="0" dirty="0">
              <a:solidFill>
                <a:schemeClr val="bg1"/>
              </a:solidFill>
              <a:latin typeface="+mj-lt"/>
              <a:ea typeface="+mj-ea"/>
              <a:cs typeface="+mj-cs"/>
            </a:endParaRPr>
          </a:p>
        </p:txBody>
      </p:sp>
      <p:sp>
        <p:nvSpPr>
          <p:cNvPr id="31748" name="矩形 6"/>
          <p:cNvSpPr>
            <a:spLocks noChangeArrowheads="1"/>
          </p:cNvSpPr>
          <p:nvPr/>
        </p:nvSpPr>
        <p:spPr bwMode="auto">
          <a:xfrm>
            <a:off x="467034" y="1304764"/>
            <a:ext cx="3232725" cy="507831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buFont typeface="Wingdings" pitchFamily="2" charset="2"/>
              <a:buChar char="l"/>
            </a:pPr>
            <a:r>
              <a:rPr lang="zh-CN" altLang="en-US" dirty="0">
                <a:latin typeface="黑体" pitchFamily="49" charset="-122"/>
                <a:ea typeface="黑体" pitchFamily="49" charset="-122"/>
              </a:rPr>
              <a:t>医疗行业产生的数据量主要来自于</a:t>
            </a:r>
            <a:r>
              <a:rPr lang="en-US" altLang="zh-CN" dirty="0">
                <a:latin typeface="黑体" pitchFamily="49" charset="-122"/>
                <a:ea typeface="黑体" pitchFamily="49" charset="-122"/>
              </a:rPr>
              <a:t>PACS</a:t>
            </a:r>
            <a:r>
              <a:rPr lang="zh-CN" altLang="en-US" dirty="0">
                <a:latin typeface="黑体" pitchFamily="49" charset="-122"/>
                <a:ea typeface="黑体" pitchFamily="49" charset="-122"/>
              </a:rPr>
              <a:t>影像、</a:t>
            </a:r>
            <a:r>
              <a:rPr lang="en-US" altLang="zh-CN" dirty="0">
                <a:latin typeface="黑体" pitchFamily="49" charset="-122"/>
                <a:ea typeface="黑体" pitchFamily="49" charset="-122"/>
              </a:rPr>
              <a:t>B</a:t>
            </a:r>
            <a:r>
              <a:rPr lang="zh-CN" altLang="en-US" dirty="0">
                <a:latin typeface="黑体" pitchFamily="49" charset="-122"/>
                <a:ea typeface="黑体" pitchFamily="49" charset="-122"/>
              </a:rPr>
              <a:t>超、病理分析等业务所产生的非结构化数据。人体不同部位、不同专科影像的数据文件大小不一，</a:t>
            </a:r>
            <a:r>
              <a:rPr lang="en-US" altLang="zh-CN" dirty="0">
                <a:latin typeface="黑体" pitchFamily="49" charset="-122"/>
                <a:ea typeface="黑体" pitchFamily="49" charset="-122"/>
              </a:rPr>
              <a:t>PACS</a:t>
            </a:r>
            <a:r>
              <a:rPr lang="zh-CN" altLang="en-US" dirty="0">
                <a:latin typeface="黑体" pitchFamily="49" charset="-122"/>
                <a:ea typeface="黑体" pitchFamily="49" charset="-122"/>
              </a:rPr>
              <a:t>网络存储和传输要采取不同策略。面对大数据，医疗行业遇到前所未有的挑战和机遇。</a:t>
            </a:r>
            <a:endParaRPr lang="en-US" altLang="zh-CN" dirty="0">
              <a:latin typeface="黑体" pitchFamily="49" charset="-122"/>
              <a:ea typeface="黑体" pitchFamily="49" charset="-122"/>
            </a:endParaRPr>
          </a:p>
          <a:p>
            <a:pPr>
              <a:buFont typeface="Wingdings" pitchFamily="2" charset="2"/>
              <a:buChar char="l"/>
            </a:pPr>
            <a:r>
              <a:rPr lang="zh-CN" altLang="en-US" dirty="0" smtClean="0">
                <a:latin typeface="黑体" pitchFamily="49" charset="-122"/>
                <a:ea typeface="黑体" pitchFamily="49" charset="-122"/>
              </a:rPr>
              <a:t>医疗</a:t>
            </a:r>
            <a:r>
              <a:rPr lang="zh-CN" altLang="en-US" dirty="0">
                <a:latin typeface="黑体" pitchFamily="49" charset="-122"/>
                <a:ea typeface="黑体" pitchFamily="49" charset="-122"/>
              </a:rPr>
              <a:t>行业大数据应用场景非常多，右图仅以临床操作和研发为例，展示医疗行业大数据应用场景</a:t>
            </a:r>
            <a:r>
              <a:rPr lang="zh-CN" altLang="en-US" dirty="0" smtClean="0">
                <a:latin typeface="黑体" pitchFamily="49" charset="-122"/>
                <a:ea typeface="黑体" pitchFamily="49" charset="-122"/>
              </a:rPr>
              <a:t>。</a:t>
            </a:r>
            <a:endParaRPr lang="en-US" altLang="zh-CN" dirty="0">
              <a:latin typeface="黑体" pitchFamily="49" charset="-122"/>
              <a:ea typeface="黑体" pitchFamily="49" charset="-122"/>
            </a:endParaRPr>
          </a:p>
          <a:p>
            <a:pPr>
              <a:buFont typeface="Wingdings" pitchFamily="2" charset="2"/>
              <a:buChar char="l"/>
            </a:pPr>
            <a:r>
              <a:rPr lang="zh-CN" altLang="en-US" dirty="0">
                <a:latin typeface="黑体" pitchFamily="49" charset="-122"/>
                <a:ea typeface="黑体" pitchFamily="49" charset="-122"/>
              </a:rPr>
              <a:t>对于公共卫生部门，可以通过过覆盖全国的患者电子病历数据库，快速检测传染病，进行全面的疫情监测，并通过集成疾病监测和响应程序，快速进行响应。</a:t>
            </a:r>
          </a:p>
        </p:txBody>
      </p:sp>
      <p:grpSp>
        <p:nvGrpSpPr>
          <p:cNvPr id="31749" name="组合 7"/>
          <p:cNvGrpSpPr>
            <a:grpSpLocks/>
          </p:cNvGrpSpPr>
          <p:nvPr/>
        </p:nvGrpSpPr>
        <p:grpSpPr bwMode="auto">
          <a:xfrm>
            <a:off x="3699760" y="1143000"/>
            <a:ext cx="8163013" cy="4857750"/>
            <a:chOff x="699655" y="785794"/>
            <a:chExt cx="7515683" cy="5652920"/>
          </a:xfrm>
        </p:grpSpPr>
        <p:sp>
          <p:nvSpPr>
            <p:cNvPr id="9" name="AutoShape 3"/>
            <p:cNvSpPr>
              <a:spLocks noChangeArrowheads="1"/>
            </p:cNvSpPr>
            <p:nvPr/>
          </p:nvSpPr>
          <p:spPr bwMode="invGray">
            <a:xfrm>
              <a:off x="4242620" y="3357318"/>
              <a:ext cx="3401566" cy="617018"/>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比较效果研究</a:t>
              </a:r>
              <a:endParaRPr lang="en-US" altLang="zh-CN" b="1" dirty="0">
                <a:solidFill>
                  <a:schemeClr val="bg1"/>
                </a:solidFill>
                <a:latin typeface="黑体" pitchFamily="49" charset="-122"/>
                <a:ea typeface="黑体" pitchFamily="49" charset="-122"/>
              </a:endParaRPr>
            </a:p>
          </p:txBody>
        </p:sp>
        <p:sp>
          <p:nvSpPr>
            <p:cNvPr id="10" name="AutoShape 3"/>
            <p:cNvSpPr>
              <a:spLocks noChangeArrowheads="1"/>
            </p:cNvSpPr>
            <p:nvPr/>
          </p:nvSpPr>
          <p:spPr bwMode="invGray">
            <a:xfrm>
              <a:off x="786472" y="1929310"/>
              <a:ext cx="2643280" cy="99942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sz="2400" dirty="0">
                  <a:solidFill>
                    <a:schemeClr val="bg1"/>
                  </a:solidFill>
                  <a:latin typeface="黑体" pitchFamily="49" charset="-122"/>
                  <a:ea typeface="黑体" pitchFamily="49" charset="-122"/>
                </a:rPr>
                <a:t>临床操作</a:t>
              </a:r>
              <a:endParaRPr lang="en-US" altLang="zh-CN" sz="2400" dirty="0">
                <a:solidFill>
                  <a:schemeClr val="bg1"/>
                </a:solidFill>
                <a:latin typeface="黑体" pitchFamily="49" charset="-122"/>
                <a:ea typeface="黑体" pitchFamily="49" charset="-122"/>
              </a:endParaRPr>
            </a:p>
          </p:txBody>
        </p:sp>
        <p:sp>
          <p:nvSpPr>
            <p:cNvPr id="11" name="AutoShape 3"/>
            <p:cNvSpPr>
              <a:spLocks noChangeArrowheads="1"/>
            </p:cNvSpPr>
            <p:nvPr/>
          </p:nvSpPr>
          <p:spPr bwMode="invGray">
            <a:xfrm>
              <a:off x="4215330" y="2500144"/>
              <a:ext cx="3399617" cy="61517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临床决策支持系统</a:t>
              </a:r>
              <a:endParaRPr lang="en-US" altLang="zh-CN" b="1" dirty="0">
                <a:solidFill>
                  <a:schemeClr val="bg1"/>
                </a:solidFill>
                <a:latin typeface="黑体" pitchFamily="49" charset="-122"/>
                <a:ea typeface="黑体" pitchFamily="49" charset="-122"/>
              </a:endParaRPr>
            </a:p>
          </p:txBody>
        </p:sp>
        <p:sp>
          <p:nvSpPr>
            <p:cNvPr id="12" name="AutoShape 3"/>
            <p:cNvSpPr>
              <a:spLocks noChangeArrowheads="1"/>
            </p:cNvSpPr>
            <p:nvPr/>
          </p:nvSpPr>
          <p:spPr bwMode="invGray">
            <a:xfrm>
              <a:off x="4215330" y="785794"/>
              <a:ext cx="3399617" cy="61517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医疗数据透明度</a:t>
              </a:r>
              <a:endParaRPr lang="en-US" altLang="zh-CN" b="1" dirty="0">
                <a:solidFill>
                  <a:schemeClr val="bg1"/>
                </a:solidFill>
                <a:latin typeface="黑体" pitchFamily="49" charset="-122"/>
                <a:ea typeface="黑体" pitchFamily="49" charset="-122"/>
              </a:endParaRPr>
            </a:p>
          </p:txBody>
        </p:sp>
        <p:sp>
          <p:nvSpPr>
            <p:cNvPr id="13" name="AutoShape 3"/>
            <p:cNvSpPr>
              <a:spLocks noChangeArrowheads="1"/>
            </p:cNvSpPr>
            <p:nvPr/>
          </p:nvSpPr>
          <p:spPr bwMode="invGray">
            <a:xfrm>
              <a:off x="4215330" y="1642969"/>
              <a:ext cx="3399617" cy="61517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远程病人监控</a:t>
              </a:r>
              <a:endParaRPr lang="en-US" altLang="zh-CN" b="1" dirty="0">
                <a:solidFill>
                  <a:schemeClr val="bg1"/>
                </a:solidFill>
                <a:latin typeface="黑体" pitchFamily="49" charset="-122"/>
                <a:ea typeface="黑体" pitchFamily="49" charset="-122"/>
              </a:endParaRPr>
            </a:p>
          </p:txBody>
        </p:sp>
        <p:sp>
          <p:nvSpPr>
            <p:cNvPr id="14" name="AutoShape 3"/>
            <p:cNvSpPr>
              <a:spLocks noChangeArrowheads="1"/>
            </p:cNvSpPr>
            <p:nvPr/>
          </p:nvSpPr>
          <p:spPr bwMode="invGray">
            <a:xfrm>
              <a:off x="699655" y="4809343"/>
              <a:ext cx="2643280" cy="999422"/>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sz="2400" dirty="0">
                  <a:solidFill>
                    <a:schemeClr val="bg1"/>
                  </a:solidFill>
                  <a:latin typeface="黑体" pitchFamily="49" charset="-122"/>
                  <a:ea typeface="黑体" pitchFamily="49" charset="-122"/>
                </a:rPr>
                <a:t>研发</a:t>
              </a:r>
              <a:endParaRPr lang="en-US" altLang="zh-CN" sz="2400" dirty="0">
                <a:solidFill>
                  <a:schemeClr val="bg1"/>
                </a:solidFill>
                <a:latin typeface="黑体" pitchFamily="49" charset="-122"/>
                <a:ea typeface="黑体" pitchFamily="49" charset="-122"/>
              </a:endParaRPr>
            </a:p>
          </p:txBody>
        </p:sp>
        <p:sp>
          <p:nvSpPr>
            <p:cNvPr id="15" name="AutoShape 3"/>
            <p:cNvSpPr>
              <a:spLocks noChangeArrowheads="1"/>
            </p:cNvSpPr>
            <p:nvPr/>
          </p:nvSpPr>
          <p:spPr bwMode="invGray">
            <a:xfrm>
              <a:off x="4000904" y="4214493"/>
              <a:ext cx="4214434" cy="64288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预测建模</a:t>
              </a:r>
              <a:endParaRPr lang="en-US" altLang="zh-CN" b="1" dirty="0">
                <a:solidFill>
                  <a:schemeClr val="bg1"/>
                </a:solidFill>
                <a:latin typeface="黑体" pitchFamily="49" charset="-122"/>
                <a:ea typeface="黑体" pitchFamily="49" charset="-122"/>
              </a:endParaRPr>
            </a:p>
          </p:txBody>
        </p:sp>
        <p:sp>
          <p:nvSpPr>
            <p:cNvPr id="16" name="AutoShape 3"/>
            <p:cNvSpPr>
              <a:spLocks noChangeArrowheads="1"/>
            </p:cNvSpPr>
            <p:nvPr/>
          </p:nvSpPr>
          <p:spPr bwMode="invGray">
            <a:xfrm>
              <a:off x="4000904" y="5742260"/>
              <a:ext cx="4214434" cy="696454"/>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提高临床试验设计的统计工具和</a:t>
              </a:r>
              <a:r>
                <a:rPr lang="zh-CN" altLang="en-US" b="1" dirty="0" smtClean="0">
                  <a:solidFill>
                    <a:schemeClr val="bg1"/>
                  </a:solidFill>
                  <a:latin typeface="黑体" pitchFamily="49" charset="-122"/>
                  <a:ea typeface="黑体" pitchFamily="49" charset="-122"/>
                </a:rPr>
                <a:t>算法</a:t>
              </a:r>
              <a:endParaRPr lang="en-US" altLang="zh-CN" b="1" dirty="0">
                <a:solidFill>
                  <a:schemeClr val="bg1"/>
                </a:solidFill>
                <a:latin typeface="黑体" pitchFamily="49" charset="-122"/>
                <a:ea typeface="黑体" pitchFamily="49" charset="-122"/>
              </a:endParaRPr>
            </a:p>
          </p:txBody>
        </p:sp>
        <p:sp>
          <p:nvSpPr>
            <p:cNvPr id="17" name="AutoShape 3"/>
            <p:cNvSpPr>
              <a:spLocks noChangeArrowheads="1"/>
            </p:cNvSpPr>
            <p:nvPr/>
          </p:nvSpPr>
          <p:spPr bwMode="invGray">
            <a:xfrm>
              <a:off x="4000904" y="5001468"/>
              <a:ext cx="4214434" cy="615171"/>
            </a:xfrm>
            <a:prstGeom prst="bevel">
              <a:avLst>
                <a:gd name="adj" fmla="val 12500"/>
              </a:avLst>
            </a:prstGeom>
            <a:solidFill>
              <a:schemeClr val="accent6"/>
            </a:solidFill>
            <a:ln w="9525">
              <a:noFill/>
              <a:miter lim="800000"/>
              <a:headEnd/>
              <a:tailEnd/>
            </a:ln>
          </p:spPr>
          <p:txBody>
            <a:bodyPr lIns="92075" tIns="46038" rIns="92075" bIns="46038" anchor="ctr" anchorCtr="1"/>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eaLnBrk="0" hangingPunct="0">
                <a:defRPr/>
              </a:pPr>
              <a:r>
                <a:rPr lang="zh-CN" altLang="en-US" b="1" dirty="0">
                  <a:solidFill>
                    <a:schemeClr val="bg1"/>
                  </a:solidFill>
                  <a:latin typeface="黑体" pitchFamily="49" charset="-122"/>
                  <a:ea typeface="黑体" pitchFamily="49" charset="-122"/>
                </a:rPr>
                <a:t>疾病模式的分析</a:t>
              </a:r>
              <a:endParaRPr lang="en-US" altLang="zh-CN" b="1" dirty="0">
                <a:solidFill>
                  <a:schemeClr val="bg1"/>
                </a:solidFill>
                <a:latin typeface="黑体" pitchFamily="49" charset="-122"/>
                <a:ea typeface="黑体" pitchFamily="49" charset="-122"/>
              </a:endParaRPr>
            </a:p>
          </p:txBody>
        </p:sp>
        <p:sp>
          <p:nvSpPr>
            <p:cNvPr id="18" name="左大括号 17"/>
            <p:cNvSpPr/>
            <p:nvPr/>
          </p:nvSpPr>
          <p:spPr>
            <a:xfrm>
              <a:off x="3714354" y="1000088"/>
              <a:ext cx="286551" cy="271377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sz="2400">
                <a:latin typeface="黑体" pitchFamily="49" charset="-122"/>
                <a:ea typeface="黑体" pitchFamily="49" charset="-122"/>
              </a:endParaRPr>
            </a:p>
          </p:txBody>
        </p:sp>
        <p:sp>
          <p:nvSpPr>
            <p:cNvPr id="19" name="左大括号 18"/>
            <p:cNvSpPr/>
            <p:nvPr/>
          </p:nvSpPr>
          <p:spPr>
            <a:xfrm rot="10800000" flipH="1">
              <a:off x="3499928" y="4286541"/>
              <a:ext cx="356726" cy="1928643"/>
            </a:xfrm>
            <a:prstGeom prst="leftBrace">
              <a:avLst>
                <a:gd name="adj1" fmla="val 8333"/>
                <a:gd name="adj2" fmla="val 47827"/>
              </a:avLst>
            </a:prstGeom>
          </p:spPr>
          <p:style>
            <a:lnRef idx="1">
              <a:schemeClr val="accent1"/>
            </a:lnRef>
            <a:fillRef idx="0">
              <a:schemeClr val="accent1"/>
            </a:fillRef>
            <a:effectRef idx="0">
              <a:schemeClr val="accent1"/>
            </a:effectRef>
            <a:fontRef idx="minor">
              <a:schemeClr val="tx1"/>
            </a:fontRef>
          </p:style>
          <p:txBody>
            <a:bodyPr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sz="2400">
                <a:latin typeface="黑体" pitchFamily="49" charset="-122"/>
                <a:ea typeface="黑体" pitchFamily="49" charset="-122"/>
              </a:endParaRPr>
            </a:p>
          </p:txBody>
        </p:sp>
      </p:grpSp>
    </p:spTree>
    <p:extLst>
      <p:ext uri="{BB962C8B-B14F-4D97-AF65-F5344CB8AC3E}">
        <p14:creationId xmlns:p14="http://schemas.microsoft.com/office/powerpoint/2010/main" val="6949905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3.7</a:t>
            </a:r>
            <a:r>
              <a:rPr lang="zh-CN" altLang="en-US" dirty="0" smtClean="0"/>
              <a:t>能源</a:t>
            </a:r>
            <a:r>
              <a:rPr lang="zh-CN" altLang="en-US" dirty="0"/>
              <a:t>遇到大数据</a:t>
            </a:r>
          </a:p>
        </p:txBody>
      </p:sp>
      <p:sp>
        <p:nvSpPr>
          <p:cNvPr id="3" name="内容占位符 2"/>
          <p:cNvSpPr>
            <a:spLocks noGrp="1"/>
          </p:cNvSpPr>
          <p:nvPr>
            <p:ph sz="quarter" idx="10"/>
          </p:nvPr>
        </p:nvSpPr>
        <p:spPr>
          <a:xfrm>
            <a:off x="665163" y="1607145"/>
            <a:ext cx="10858500" cy="4702175"/>
          </a:xfrm>
        </p:spPr>
        <p:txBody>
          <a:bodyPr/>
          <a:lstStyle/>
          <a:p>
            <a:endParaRPr lang="zh-CN" altLang="en-US" sz="2800"/>
          </a:p>
        </p:txBody>
      </p:sp>
      <p:sp>
        <p:nvSpPr>
          <p:cNvPr id="32770" name="灯片编号占位符 3"/>
          <p:cNvSpPr>
            <a:spLocks noGrp="1"/>
          </p:cNvSpPr>
          <p:nvPr>
            <p:ph type="sldNum" sz="quarter" idx="4294967295"/>
          </p:nvPr>
        </p:nvSpPr>
        <p:spPr>
          <a:xfrm>
            <a:off x="0" y="1436688"/>
            <a:ext cx="10858500"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68CDAA7-3EFD-4D78-837E-7A94F2D8CC16}" type="slidenum">
              <a:rPr lang="en-US" altLang="zh-CN" sz="1400" smtClean="0">
                <a:solidFill>
                  <a:schemeClr val="bg1"/>
                </a:solidFill>
                <a:latin typeface="黑体" pitchFamily="49" charset="-122"/>
                <a:ea typeface="黑体" pitchFamily="49" charset="-122"/>
              </a:rPr>
              <a:pPr/>
              <a:t>31</a:t>
            </a:fld>
            <a:endParaRPr lang="zh-CN" altLang="en-US" sz="1400" smtClean="0">
              <a:solidFill>
                <a:schemeClr val="bg1"/>
              </a:solidFill>
              <a:latin typeface="黑体" pitchFamily="49" charset="-122"/>
              <a:ea typeface="黑体" pitchFamily="49" charset="-122"/>
            </a:endParaRPr>
          </a:p>
        </p:txBody>
      </p:sp>
      <p:sp>
        <p:nvSpPr>
          <p:cNvPr id="7" name="标题 1"/>
          <p:cNvSpPr txBox="1">
            <a:spLocks/>
          </p:cNvSpPr>
          <p:nvPr/>
        </p:nvSpPr>
        <p:spPr>
          <a:xfrm>
            <a:off x="190549" y="142876"/>
            <a:ext cx="10975658" cy="714375"/>
          </a:xfrm>
          <a:prstGeom prst="rect">
            <a:avLst/>
          </a:prstGeom>
        </p:spPr>
        <p:txBody>
          <a:bodyPr/>
          <a:lstStyle/>
          <a:p>
            <a:pPr>
              <a:defRPr/>
            </a:pPr>
            <a:endParaRPr lang="zh-CN" altLang="en-US" sz="3600" b="1" kern="0" dirty="0">
              <a:solidFill>
                <a:schemeClr val="bg1"/>
              </a:solidFill>
              <a:latin typeface="黑体" pitchFamily="49" charset="-122"/>
              <a:ea typeface="黑体" pitchFamily="49" charset="-122"/>
              <a:cs typeface="+mj-cs"/>
            </a:endParaRPr>
          </a:p>
        </p:txBody>
      </p:sp>
      <p:sp>
        <p:nvSpPr>
          <p:cNvPr id="32772" name="AutoShape 1" descr="C:\Users\zhangman\AppData\Roaming\Tencent\Users\404667093\QQ\WinTemp\RichOle\DJ)%]9VM2840RJ3I1)OEA.jpg"/>
          <p:cNvSpPr>
            <a:spLocks noChangeAspect="1" noChangeArrowheads="1"/>
          </p:cNvSpPr>
          <p:nvPr/>
        </p:nvSpPr>
        <p:spPr bwMode="auto">
          <a:xfrm>
            <a:off x="0" y="0"/>
            <a:ext cx="4065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a:latin typeface="黑体" pitchFamily="49" charset="-122"/>
              <a:ea typeface="黑体" pitchFamily="49" charset="-122"/>
            </a:endParaRPr>
          </a:p>
        </p:txBody>
      </p:sp>
      <p:sp>
        <p:nvSpPr>
          <p:cNvPr id="32773" name="AutoShape 2" descr="C:\Users\zhangman\AppData\Roaming\Tencent\Users\404667093\QQ\WinTemp\RichOle\DJ)%]9VM2840RJ3I1)OEA.jpg"/>
          <p:cNvSpPr>
            <a:spLocks noChangeAspect="1" noChangeArrowheads="1"/>
          </p:cNvSpPr>
          <p:nvPr/>
        </p:nvSpPr>
        <p:spPr bwMode="auto">
          <a:xfrm>
            <a:off x="0" y="0"/>
            <a:ext cx="4065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000">
              <a:latin typeface="黑体" pitchFamily="49" charset="-122"/>
              <a:ea typeface="黑体" pitchFamily="49" charset="-122"/>
            </a:endParaRPr>
          </a:p>
        </p:txBody>
      </p:sp>
      <p:pic>
        <p:nvPicPr>
          <p:cNvPr id="32774" name="Picture 3" descr="C:\Users\zhangman\AppData\Roaming\Tencent\Users\404667093\QQ\WinTemp\RichOle\35IE7W03TJ7I{RJ)H8JX28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25" y="1659532"/>
            <a:ext cx="4859014"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291503" y="1170582"/>
            <a:ext cx="2249334" cy="400110"/>
          </a:xfrm>
          <a:prstGeom prst="rect">
            <a:avLst/>
          </a:prstGeom>
          <a:noFill/>
          <a:ln>
            <a:solidFill>
              <a:schemeClr val="accent1">
                <a:lumMod val="50000"/>
              </a:schemeClr>
            </a:solidFill>
          </a:ln>
        </p:spPr>
        <p:txBody>
          <a:bodyPr wrap="none">
            <a:spAutoFit/>
          </a:bodyPr>
          <a:lstStyle/>
          <a:p>
            <a:pPr>
              <a:defRPr/>
            </a:pPr>
            <a:r>
              <a:rPr lang="zh-CN" altLang="en-US" sz="2000" b="1" dirty="0">
                <a:latin typeface="黑体" pitchFamily="49" charset="-122"/>
                <a:ea typeface="黑体" pitchFamily="49" charset="-122"/>
              </a:rPr>
              <a:t>能源行业数据特征</a:t>
            </a:r>
          </a:p>
        </p:txBody>
      </p:sp>
      <p:sp>
        <p:nvSpPr>
          <p:cNvPr id="14" name="圆角矩形 13"/>
          <p:cNvSpPr/>
          <p:nvPr/>
        </p:nvSpPr>
        <p:spPr>
          <a:xfrm>
            <a:off x="381099" y="5242521"/>
            <a:ext cx="5335389" cy="928687"/>
          </a:xfrm>
          <a:prstGeom prst="roundRect">
            <a:avLst/>
          </a:prstGeom>
          <a:solidFill>
            <a:srgbClr val="4F81BD"/>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b="1" dirty="0">
                <a:latin typeface="黑体" pitchFamily="49" charset="-122"/>
                <a:ea typeface="黑体" pitchFamily="49" charset="-122"/>
              </a:rPr>
              <a:t>能源勘探开发数据的类型众多，不同类型数据包含的信息各具特点，综合各种数据所包含的信息才能得出地下真实的地质状况。</a:t>
            </a:r>
          </a:p>
        </p:txBody>
      </p:sp>
      <p:sp>
        <p:nvSpPr>
          <p:cNvPr id="15" name="TextBox 14"/>
          <p:cNvSpPr txBox="1"/>
          <p:nvPr/>
        </p:nvSpPr>
        <p:spPr>
          <a:xfrm>
            <a:off x="6955062" y="1170582"/>
            <a:ext cx="3281668" cy="400110"/>
          </a:xfrm>
          <a:prstGeom prst="rect">
            <a:avLst/>
          </a:prstGeom>
          <a:noFill/>
          <a:ln>
            <a:solidFill>
              <a:schemeClr val="accent1">
                <a:lumMod val="50000"/>
              </a:schemeClr>
            </a:solidFill>
          </a:ln>
        </p:spPr>
        <p:txBody>
          <a:bodyPr wrap="none">
            <a:spAutoFit/>
          </a:bodyPr>
          <a:lstStyle/>
          <a:p>
            <a:pPr>
              <a:defRPr/>
            </a:pPr>
            <a:r>
              <a:rPr lang="zh-CN" altLang="en-US" sz="2000" b="1" dirty="0">
                <a:latin typeface="黑体" pitchFamily="49" charset="-122"/>
                <a:ea typeface="黑体" pitchFamily="49" charset="-122"/>
              </a:rPr>
              <a:t>能源行业面临的大数据问题</a:t>
            </a:r>
          </a:p>
        </p:txBody>
      </p:sp>
      <p:pic>
        <p:nvPicPr>
          <p:cNvPr id="32778" name="Picture 4" descr="C:\Users\zhangman\AppData\Roaming\Tencent\Users\404667093\QQ\WinTemp\RichOle\@GND[AYKZCURVZHB%2M%AH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408" y="1571626"/>
            <a:ext cx="6713699"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圆角矩形 18"/>
          <p:cNvSpPr/>
          <p:nvPr/>
        </p:nvSpPr>
        <p:spPr>
          <a:xfrm>
            <a:off x="6573962" y="5242521"/>
            <a:ext cx="5335389" cy="928687"/>
          </a:xfrm>
          <a:prstGeom prst="roundRect">
            <a:avLst/>
          </a:prstGeom>
          <a:solidFill>
            <a:srgbClr val="4F81BD"/>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a:defRPr/>
            </a:pPr>
            <a:r>
              <a:rPr lang="zh-CN" altLang="en-US" sz="1600" b="1" dirty="0">
                <a:latin typeface="黑体" pitchFamily="49" charset="-122"/>
                <a:ea typeface="黑体" pitchFamily="49" charset="-122"/>
              </a:rPr>
              <a:t>能源行业企业对大数据产品和解决方案的需求集中体现在：可扩展存储、高带宽、可处理不同格式数据的分析方案。</a:t>
            </a:r>
          </a:p>
        </p:txBody>
      </p:sp>
    </p:spTree>
    <p:extLst>
      <p:ext uri="{BB962C8B-B14F-4D97-AF65-F5344CB8AC3E}">
        <p14:creationId xmlns:p14="http://schemas.microsoft.com/office/powerpoint/2010/main" val="4203412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3951" y="140296"/>
            <a:ext cx="2821224" cy="792088"/>
          </a:xfrm>
          <a:solidFill>
            <a:srgbClr val="00B050"/>
          </a:solidFill>
          <a:effectLst>
            <a:glow rad="139700">
              <a:schemeClr val="accent6">
                <a:satMod val="175000"/>
                <a:alpha val="40000"/>
              </a:schemeClr>
            </a:glow>
            <a:outerShdw blurRad="50800" dist="38100" dir="10800000" algn="r" rotWithShape="0">
              <a:prstClr val="black">
                <a:alpha val="40000"/>
              </a:prstClr>
            </a:outerShdw>
          </a:effectLst>
          <a:scene3d>
            <a:camera prst="orthographicFront"/>
            <a:lightRig rig="threePt" dir="t"/>
          </a:scene3d>
          <a:sp3d>
            <a:bevelT w="165100" prst="coolSlant"/>
          </a:sp3d>
        </p:spPr>
        <p:txBody>
          <a:bodyPr/>
          <a:lstStyle/>
          <a:p>
            <a:r>
              <a:rPr lang="zh-CN" altLang="en-US" sz="2800" dirty="0">
                <a:solidFill>
                  <a:srgbClr val="0000CC"/>
                </a:solidFill>
                <a:latin typeface="黑体" pitchFamily="49" charset="-122"/>
                <a:ea typeface="黑体" pitchFamily="49" charset="-122"/>
              </a:rPr>
              <a:t>大数据生态图谱</a:t>
            </a:r>
          </a:p>
        </p:txBody>
      </p:sp>
      <p:sp>
        <p:nvSpPr>
          <p:cNvPr id="4" name="日期占位符 3"/>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pic>
        <p:nvPicPr>
          <p:cNvPr id="5" name="内容占位符 4" descr="C:\Users\Administrator\Desktop\Big-Data-Landscape.jpg"/>
          <p:cNvPicPr>
            <a:picLocks noGrp="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37967" cy="6858000"/>
          </a:xfrm>
          <a:prstGeom prst="rect">
            <a:avLst/>
          </a:prstGeom>
          <a:noFill/>
          <a:ln>
            <a:noFill/>
          </a:ln>
        </p:spPr>
      </p:pic>
      <p:sp>
        <p:nvSpPr>
          <p:cNvPr id="6" name="圆角矩形 5"/>
          <p:cNvSpPr/>
          <p:nvPr/>
        </p:nvSpPr>
        <p:spPr>
          <a:xfrm>
            <a:off x="1" y="224644"/>
            <a:ext cx="3577306" cy="507656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圆角矩形 7"/>
          <p:cNvSpPr/>
          <p:nvPr/>
        </p:nvSpPr>
        <p:spPr>
          <a:xfrm>
            <a:off x="9373951" y="1556792"/>
            <a:ext cx="2592288" cy="49047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u"/>
            </a:pPr>
            <a:r>
              <a:rPr lang="zh-CN" altLang="en-US" b="1" dirty="0">
                <a:solidFill>
                  <a:schemeClr val="tx1"/>
                </a:solidFill>
                <a:latin typeface="黑体" pitchFamily="49" charset="-122"/>
                <a:ea typeface="黑体" pitchFamily="49" charset="-122"/>
              </a:rPr>
              <a:t>通过对大数据领域的公司、技术、产品进行细分，及时了解到大数据生态系统</a:t>
            </a:r>
            <a:r>
              <a:rPr lang="zh-CN" altLang="en-US" b="1" dirty="0" smtClean="0">
                <a:solidFill>
                  <a:schemeClr val="tx1"/>
                </a:solidFill>
                <a:latin typeface="黑体" pitchFamily="49" charset="-122"/>
                <a:ea typeface="黑体" pitchFamily="49" charset="-122"/>
              </a:rPr>
              <a:t>全貌</a:t>
            </a:r>
            <a:endParaRPr lang="en-US" altLang="zh-CN" b="1" dirty="0" smtClean="0">
              <a:solidFill>
                <a:schemeClr val="tx1"/>
              </a:solidFill>
              <a:latin typeface="黑体" pitchFamily="49" charset="-122"/>
              <a:ea typeface="黑体" pitchFamily="49" charset="-122"/>
            </a:endParaRPr>
          </a:p>
          <a:p>
            <a:pPr marL="285750" indent="-285750">
              <a:buFont typeface="Wingdings" pitchFamily="2" charset="2"/>
              <a:buChar char="u"/>
            </a:pPr>
            <a:r>
              <a:rPr lang="zh-CN" altLang="en-US" b="1" dirty="0" smtClean="0">
                <a:solidFill>
                  <a:schemeClr val="tx1"/>
                </a:solidFill>
                <a:latin typeface="黑体" pitchFamily="49" charset="-122"/>
                <a:ea typeface="黑体" pitchFamily="49" charset="-122"/>
              </a:rPr>
              <a:t>美国</a:t>
            </a:r>
            <a:r>
              <a:rPr lang="en-US" altLang="zh-CN" b="1" dirty="0" smtClean="0">
                <a:solidFill>
                  <a:schemeClr val="tx1"/>
                </a:solidFill>
                <a:latin typeface="黑体" pitchFamily="49" charset="-122"/>
                <a:ea typeface="黑体" pitchFamily="49" charset="-122"/>
              </a:rPr>
              <a:t>On Grid Ventures</a:t>
            </a:r>
            <a:r>
              <a:rPr lang="zh-CN" altLang="en-US" b="1" dirty="0" smtClean="0">
                <a:solidFill>
                  <a:schemeClr val="tx1"/>
                </a:solidFill>
                <a:latin typeface="黑体" pitchFamily="49" charset="-122"/>
                <a:ea typeface="黑体" pitchFamily="49" charset="-122"/>
              </a:rPr>
              <a:t>公司</a:t>
            </a:r>
            <a:r>
              <a:rPr lang="en-US" altLang="zh-CN" b="1" dirty="0" smtClean="0">
                <a:solidFill>
                  <a:schemeClr val="tx1"/>
                </a:solidFill>
                <a:latin typeface="黑体" pitchFamily="49" charset="-122"/>
                <a:ea typeface="黑体" pitchFamily="49" charset="-122"/>
              </a:rPr>
              <a:t>Matt </a:t>
            </a:r>
            <a:r>
              <a:rPr lang="en-US" altLang="zh-CN" b="1" dirty="0" err="1" smtClean="0">
                <a:solidFill>
                  <a:schemeClr val="tx1"/>
                </a:solidFill>
                <a:latin typeface="黑体" pitchFamily="49" charset="-122"/>
                <a:ea typeface="黑体" pitchFamily="49" charset="-122"/>
              </a:rPr>
              <a:t>Turck</a:t>
            </a:r>
            <a:r>
              <a:rPr lang="zh-CN" altLang="en-US" b="1" dirty="0" smtClean="0">
                <a:solidFill>
                  <a:schemeClr val="tx1"/>
                </a:solidFill>
                <a:latin typeface="黑体" pitchFamily="49" charset="-122"/>
                <a:ea typeface="黑体" pitchFamily="49" charset="-122"/>
              </a:rPr>
              <a:t>等人于</a:t>
            </a:r>
            <a:r>
              <a:rPr lang="en-US" altLang="zh-CN" b="1" dirty="0" smtClean="0">
                <a:solidFill>
                  <a:schemeClr val="tx1"/>
                </a:solidFill>
                <a:latin typeface="黑体" pitchFamily="49" charset="-122"/>
                <a:ea typeface="黑体" pitchFamily="49" charset="-122"/>
              </a:rPr>
              <a:t>2012</a:t>
            </a:r>
            <a:r>
              <a:rPr lang="zh-CN" altLang="en-US" b="1" dirty="0" smtClean="0">
                <a:solidFill>
                  <a:schemeClr val="tx1"/>
                </a:solidFill>
                <a:latin typeface="黑体" pitchFamily="49" charset="-122"/>
                <a:ea typeface="黑体" pitchFamily="49" charset="-122"/>
              </a:rPr>
              <a:t>年</a:t>
            </a:r>
            <a:r>
              <a:rPr lang="en-US" altLang="zh-CN" b="1" dirty="0" smtClean="0">
                <a:solidFill>
                  <a:schemeClr val="tx1"/>
                </a:solidFill>
                <a:latin typeface="黑体" pitchFamily="49" charset="-122"/>
                <a:ea typeface="黑体" pitchFamily="49" charset="-122"/>
              </a:rPr>
              <a:t>10</a:t>
            </a:r>
            <a:r>
              <a:rPr lang="zh-CN" altLang="en-US" b="1" dirty="0" smtClean="0">
                <a:solidFill>
                  <a:schemeClr val="tx1"/>
                </a:solidFill>
                <a:latin typeface="黑体" pitchFamily="49" charset="-122"/>
                <a:ea typeface="黑体" pitchFamily="49" charset="-122"/>
              </a:rPr>
              <a:t>月绘制更新的大数据生态图谱</a:t>
            </a:r>
            <a:r>
              <a:rPr lang="en-US" altLang="zh-CN" b="1" dirty="0" smtClean="0">
                <a:solidFill>
                  <a:schemeClr val="tx1"/>
                </a:solidFill>
                <a:latin typeface="黑体" pitchFamily="49" charset="-122"/>
                <a:ea typeface="黑体" pitchFamily="49" charset="-122"/>
              </a:rPr>
              <a:t>V2.0</a:t>
            </a:r>
            <a:endParaRPr lang="zh-CN" altLang="en-US" b="1" dirty="0">
              <a:solidFill>
                <a:schemeClr val="tx1"/>
              </a:solidFill>
              <a:latin typeface="黑体" pitchFamily="49" charset="-122"/>
              <a:ea typeface="黑体" pitchFamily="49" charset="-122"/>
            </a:endParaRPr>
          </a:p>
        </p:txBody>
      </p:sp>
      <p:sp>
        <p:nvSpPr>
          <p:cNvPr id="17" name="圆角矩形 16"/>
          <p:cNvSpPr/>
          <p:nvPr/>
        </p:nvSpPr>
        <p:spPr>
          <a:xfrm>
            <a:off x="3505299" y="296652"/>
            <a:ext cx="3204356" cy="4968552"/>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圆角矩形 17"/>
          <p:cNvSpPr/>
          <p:nvPr/>
        </p:nvSpPr>
        <p:spPr>
          <a:xfrm>
            <a:off x="1" y="5341522"/>
            <a:ext cx="6709654" cy="39173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圆角矩形 20"/>
          <p:cNvSpPr/>
          <p:nvPr/>
        </p:nvSpPr>
        <p:spPr>
          <a:xfrm>
            <a:off x="6601643" y="242646"/>
            <a:ext cx="2592288" cy="372641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圆角矩形 21"/>
          <p:cNvSpPr/>
          <p:nvPr/>
        </p:nvSpPr>
        <p:spPr>
          <a:xfrm>
            <a:off x="6593670" y="3870050"/>
            <a:ext cx="2592288" cy="185133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圆角矩形 22"/>
          <p:cNvSpPr/>
          <p:nvPr/>
        </p:nvSpPr>
        <p:spPr>
          <a:xfrm>
            <a:off x="120922" y="5721385"/>
            <a:ext cx="9065035" cy="113661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圆角矩形 23"/>
          <p:cNvSpPr/>
          <p:nvPr/>
        </p:nvSpPr>
        <p:spPr>
          <a:xfrm>
            <a:off x="9373951" y="1304764"/>
            <a:ext cx="2700300" cy="540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黑体" pitchFamily="49" charset="-122"/>
                <a:ea typeface="黑体" pitchFamily="49" charset="-122"/>
              </a:rPr>
              <a:t>大数据领域的企业主要集中在</a:t>
            </a:r>
            <a:r>
              <a:rPr lang="zh-CN" altLang="en-US" b="1" dirty="0">
                <a:solidFill>
                  <a:srgbClr val="FF0000"/>
                </a:solidFill>
                <a:latin typeface="黑体" pitchFamily="49" charset="-122"/>
                <a:ea typeface="黑体" pitchFamily="49" charset="-122"/>
              </a:rPr>
              <a:t>数据集市、数据存储（基础设施）、数据分析、数据应用</a:t>
            </a:r>
            <a:r>
              <a:rPr lang="en-US" altLang="zh-CN" b="1" dirty="0">
                <a:solidFill>
                  <a:schemeClr val="tx1"/>
                </a:solidFill>
                <a:latin typeface="黑体" pitchFamily="49" charset="-122"/>
                <a:ea typeface="黑体" pitchFamily="49" charset="-122"/>
              </a:rPr>
              <a:t>4</a:t>
            </a:r>
            <a:r>
              <a:rPr lang="zh-CN" altLang="en-US" b="1" dirty="0">
                <a:solidFill>
                  <a:schemeClr val="tx1"/>
                </a:solidFill>
                <a:latin typeface="黑体" pitchFamily="49" charset="-122"/>
                <a:ea typeface="黑体" pitchFamily="49" charset="-122"/>
              </a:rPr>
              <a:t>个层面，其中数据应用层面又包含数据服务、数据检索、商务智能，可视分析等。这正符合数据科学中对数据全生命周期管理的描述。此外，很多企业业务覆盖大数据多个层面，有的企业甚至已经建立了完整的大数据栈，成为“大数据应用服务提供商”。</a:t>
            </a:r>
          </a:p>
        </p:txBody>
      </p:sp>
    </p:spTree>
    <p:extLst>
      <p:ext uri="{BB962C8B-B14F-4D97-AF65-F5344CB8AC3E}">
        <p14:creationId xmlns:p14="http://schemas.microsoft.com/office/powerpoint/2010/main" val="29447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par>
                                <p:cTn id="20" presetID="21" presetClass="entr" presetSubtype="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par>
                          <p:cTn id="27" fill="hold">
                            <p:stCondLst>
                              <p:cond delay="0"/>
                            </p:stCondLst>
                            <p:childTnLst>
                              <p:par>
                                <p:cTn id="28" presetID="21" presetClass="entr" presetSubtype="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6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par>
                          <p:cTn id="35" fill="hold">
                            <p:stCondLst>
                              <p:cond delay="0"/>
                            </p:stCondLst>
                            <p:childTnLst>
                              <p:par>
                                <p:cTn id="36" presetID="21" presetClass="entr" presetSubtype="1"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heel(1)">
                                      <p:cBhvr>
                                        <p:cTn id="38" dur="75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par>
                          <p:cTn id="43" fill="hold">
                            <p:stCondLst>
                              <p:cond delay="0"/>
                            </p:stCondLst>
                            <p:childTnLst>
                              <p:par>
                                <p:cTn id="44" presetID="21" presetClass="entr" presetSubtype="1"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heel(1)">
                                      <p:cBhvr>
                                        <p:cTn id="46" dur="750"/>
                                        <p:tgtEl>
                                          <p:spTgt spid="22"/>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heel(1)">
                                      <p:cBhvr>
                                        <p:cTn id="49"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7" grpId="0" animBg="1"/>
      <p:bldP spid="17" grpId="1" animBg="1"/>
      <p:bldP spid="18" grpId="0" animBg="1"/>
      <p:bldP spid="18" grpId="1" animBg="1"/>
      <p:bldP spid="21" grpId="0" animBg="1"/>
      <p:bldP spid="21" grpId="1" animBg="1"/>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隶书" pitchFamily="2" charset="-122"/>
                <a:ea typeface="华文隶书" pitchFamily="2" charset="-122"/>
              </a:rPr>
              <a:t>走近</a:t>
            </a:r>
            <a:r>
              <a:rPr lang="en-US" altLang="zh-CN" dirty="0" smtClean="0">
                <a:latin typeface="华文隶书" pitchFamily="2" charset="-122"/>
                <a:ea typeface="华文隶书" pitchFamily="2" charset="-122"/>
              </a:rPr>
              <a:t>Big</a:t>
            </a:r>
            <a:r>
              <a:rPr lang="zh-CN" altLang="en-US" dirty="0" smtClean="0">
                <a:latin typeface="华文隶书" pitchFamily="2" charset="-122"/>
                <a:ea typeface="华文隶书" pitchFamily="2" charset="-122"/>
              </a:rPr>
              <a:t> </a:t>
            </a:r>
            <a:r>
              <a:rPr lang="en-US" altLang="zh-CN" dirty="0" smtClean="0">
                <a:latin typeface="华文隶书" pitchFamily="2" charset="-122"/>
                <a:ea typeface="华文隶书" pitchFamily="2" charset="-122"/>
              </a:rPr>
              <a:t>Data</a:t>
            </a:r>
            <a:endParaRPr lang="zh-CN" altLang="en-US" dirty="0">
              <a:latin typeface="华文隶书" pitchFamily="2" charset="-122"/>
              <a:ea typeface="华文隶书" pitchFamily="2" charset="-122"/>
            </a:endParaRPr>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AutoShape 3"/>
          <p:cNvSpPr>
            <a:spLocks noChangeArrowheads="1"/>
          </p:cNvSpPr>
          <p:nvPr/>
        </p:nvSpPr>
        <p:spPr bwMode="invGray">
          <a:xfrm>
            <a:off x="3901343" y="2066925"/>
            <a:ext cx="4995862"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大数据理论基础</a:t>
            </a:r>
            <a:endParaRPr lang="en-US" altLang="zh-CN" sz="2400" dirty="0">
              <a:solidFill>
                <a:srgbClr val="000000"/>
              </a:solidFill>
              <a:latin typeface="黑体" pitchFamily="2" charset="-122"/>
              <a:ea typeface="黑体" pitchFamily="2" charset="-122"/>
            </a:endParaRPr>
          </a:p>
        </p:txBody>
      </p:sp>
      <p:sp>
        <p:nvSpPr>
          <p:cNvPr id="5" name="AutoShape 4"/>
          <p:cNvSpPr>
            <a:spLocks noChangeArrowheads="1"/>
          </p:cNvSpPr>
          <p:nvPr/>
        </p:nvSpPr>
        <p:spPr bwMode="auto">
          <a:xfrm>
            <a:off x="2778981" y="2071687"/>
            <a:ext cx="984250"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1</a:t>
            </a:r>
          </a:p>
        </p:txBody>
      </p:sp>
      <p:sp>
        <p:nvSpPr>
          <p:cNvPr id="6" name="AutoShape 7"/>
          <p:cNvSpPr>
            <a:spLocks noChangeArrowheads="1"/>
          </p:cNvSpPr>
          <p:nvPr/>
        </p:nvSpPr>
        <p:spPr bwMode="invGray">
          <a:xfrm>
            <a:off x="3944207" y="2995612"/>
            <a:ext cx="4994275"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关键技术分析</a:t>
            </a:r>
          </a:p>
        </p:txBody>
      </p:sp>
      <p:sp>
        <p:nvSpPr>
          <p:cNvPr id="7" name="AutoShape 8"/>
          <p:cNvSpPr>
            <a:spLocks noChangeArrowheads="1"/>
          </p:cNvSpPr>
          <p:nvPr/>
        </p:nvSpPr>
        <p:spPr bwMode="auto">
          <a:xfrm>
            <a:off x="2801205" y="2995612"/>
            <a:ext cx="985838"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hangingPunct="0"/>
            <a:r>
              <a:rPr lang="en-US" altLang="zh-CN" sz="2400" dirty="0">
                <a:solidFill>
                  <a:srgbClr val="000000"/>
                </a:solidFill>
                <a:latin typeface="黑体" pitchFamily="2" charset="-122"/>
                <a:ea typeface="黑体" pitchFamily="2" charset="-122"/>
              </a:rPr>
              <a:t>2</a:t>
            </a:r>
          </a:p>
        </p:txBody>
      </p:sp>
      <p:sp>
        <p:nvSpPr>
          <p:cNvPr id="8" name="AutoShape 7"/>
          <p:cNvSpPr>
            <a:spLocks noChangeArrowheads="1"/>
          </p:cNvSpPr>
          <p:nvPr/>
        </p:nvSpPr>
        <p:spPr bwMode="invGray">
          <a:xfrm>
            <a:off x="3972783" y="3924300"/>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zh-CN" altLang="en-US" sz="2400" dirty="0">
                <a:solidFill>
                  <a:srgbClr val="000000"/>
                </a:solidFill>
                <a:latin typeface="黑体" pitchFamily="2" charset="-122"/>
                <a:ea typeface="黑体" pitchFamily="2" charset="-122"/>
              </a:rPr>
              <a:t>大数据应用案例分析</a:t>
            </a:r>
          </a:p>
        </p:txBody>
      </p:sp>
      <p:sp>
        <p:nvSpPr>
          <p:cNvPr id="9" name="AutoShape 8"/>
          <p:cNvSpPr>
            <a:spLocks noChangeArrowheads="1"/>
          </p:cNvSpPr>
          <p:nvPr/>
        </p:nvSpPr>
        <p:spPr bwMode="auto">
          <a:xfrm>
            <a:off x="2829779" y="3924300"/>
            <a:ext cx="985838"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hangingPunct="0"/>
            <a:r>
              <a:rPr lang="en-US" altLang="zh-CN" sz="2400" dirty="0">
                <a:solidFill>
                  <a:srgbClr val="000000"/>
                </a:solidFill>
                <a:latin typeface="黑体" pitchFamily="2" charset="-122"/>
                <a:ea typeface="黑体" pitchFamily="2" charset="-122"/>
              </a:rPr>
              <a:t>3</a:t>
            </a:r>
          </a:p>
        </p:txBody>
      </p:sp>
      <p:sp>
        <p:nvSpPr>
          <p:cNvPr id="10" name="AutoShape 7"/>
          <p:cNvSpPr>
            <a:spLocks noChangeArrowheads="1"/>
          </p:cNvSpPr>
          <p:nvPr/>
        </p:nvSpPr>
        <p:spPr bwMode="invGray">
          <a:xfrm>
            <a:off x="3972783" y="4852987"/>
            <a:ext cx="4994275"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zh-CN" altLang="en-US" sz="2400" dirty="0">
                <a:solidFill>
                  <a:srgbClr val="FFFFFF"/>
                </a:solidFill>
                <a:latin typeface="黑体" pitchFamily="49" charset="-122"/>
                <a:ea typeface="黑体" pitchFamily="49" charset="-122"/>
              </a:rPr>
              <a:t>大数据的挑战与未来</a:t>
            </a:r>
          </a:p>
        </p:txBody>
      </p:sp>
      <p:sp>
        <p:nvSpPr>
          <p:cNvPr id="11" name="AutoShape 8"/>
          <p:cNvSpPr>
            <a:spLocks noChangeArrowheads="1"/>
          </p:cNvSpPr>
          <p:nvPr/>
        </p:nvSpPr>
        <p:spPr bwMode="auto">
          <a:xfrm>
            <a:off x="2829779" y="4852987"/>
            <a:ext cx="985838"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hangingPunct="0"/>
            <a:r>
              <a:rPr lang="en-US" altLang="zh-CN" sz="2400" dirty="0">
                <a:solidFill>
                  <a:srgbClr val="FFFFFF"/>
                </a:solidFill>
                <a:latin typeface="黑体" pitchFamily="49" charset="-122"/>
                <a:ea typeface="黑体" pitchFamily="49" charset="-122"/>
              </a:rPr>
              <a:t>4</a:t>
            </a:r>
          </a:p>
        </p:txBody>
      </p:sp>
    </p:spTree>
    <p:extLst>
      <p:ext uri="{BB962C8B-B14F-4D97-AF65-F5344CB8AC3E}">
        <p14:creationId xmlns:p14="http://schemas.microsoft.com/office/powerpoint/2010/main" val="1789727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a:t>大数据集成</a:t>
            </a:r>
          </a:p>
        </p:txBody>
      </p:sp>
      <p:sp>
        <p:nvSpPr>
          <p:cNvPr id="3" name="内容占位符 2"/>
          <p:cNvSpPr>
            <a:spLocks noGrp="1"/>
          </p:cNvSpPr>
          <p:nvPr>
            <p:ph sz="quarter" idx="10"/>
          </p:nvPr>
        </p:nvSpPr>
        <p:spPr>
          <a:xfrm>
            <a:off x="665163" y="1436688"/>
            <a:ext cx="11193064" cy="5160664"/>
          </a:xfrm>
        </p:spPr>
        <p:txBody>
          <a:bodyPr/>
          <a:lstStyle/>
          <a:p>
            <a:r>
              <a:rPr lang="zh-CN" altLang="en-US" dirty="0"/>
              <a:t>数据的广泛存在性使得数据越来越多的散布于不同的数据管理系统中，为了便于进行数据分析需要进行数据的集成。数据集成看起来并不是一个新的问题，但是大数据时代的数据集成却有了新的需求，因此也面临着新的挑战</a:t>
            </a:r>
            <a:r>
              <a:rPr lang="zh-CN" altLang="en-US" dirty="0" smtClean="0"/>
              <a:t>。</a:t>
            </a:r>
            <a:endParaRPr lang="en-US" altLang="zh-CN" dirty="0" smtClean="0"/>
          </a:p>
          <a:p>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）广泛</a:t>
            </a:r>
            <a:r>
              <a:rPr lang="zh-CN" altLang="en-US" dirty="0">
                <a:solidFill>
                  <a:srgbClr val="FF0000"/>
                </a:solidFill>
              </a:rPr>
              <a:t>的</a:t>
            </a:r>
            <a:r>
              <a:rPr lang="zh-CN" altLang="en-US" dirty="0" smtClean="0">
                <a:solidFill>
                  <a:srgbClr val="FF0000"/>
                </a:solidFill>
              </a:rPr>
              <a:t>异构性</a:t>
            </a:r>
            <a:endParaRPr lang="en-US" altLang="zh-CN" dirty="0" smtClean="0">
              <a:solidFill>
                <a:srgbClr val="FF0000"/>
              </a:solidFill>
            </a:endParaRPr>
          </a:p>
          <a:p>
            <a:pPr marL="342900" indent="-342900">
              <a:buFont typeface="Wingdings" pitchFamily="2" charset="2"/>
              <a:buChar char="u"/>
            </a:pPr>
            <a:r>
              <a:rPr lang="zh-CN" altLang="en-US" dirty="0" smtClean="0"/>
              <a:t>数据类型</a:t>
            </a:r>
            <a:r>
              <a:rPr lang="zh-CN" altLang="en-US" dirty="0"/>
              <a:t>从以结构化数据为主转向结构化、半结构化、非结构化三者的融合</a:t>
            </a:r>
            <a:r>
              <a:rPr lang="zh-CN" altLang="en-US" dirty="0" smtClean="0"/>
              <a:t>。</a:t>
            </a:r>
            <a:endParaRPr lang="en-US" altLang="zh-CN" dirty="0" smtClean="0"/>
          </a:p>
          <a:p>
            <a:pPr marL="342900" indent="-342900">
              <a:buFont typeface="Wingdings" pitchFamily="2" charset="2"/>
              <a:buChar char="u"/>
            </a:pPr>
            <a:r>
              <a:rPr lang="zh-CN" altLang="en-US" dirty="0" smtClean="0"/>
              <a:t>数据</a:t>
            </a:r>
            <a:r>
              <a:rPr lang="zh-CN" altLang="en-US" dirty="0"/>
              <a:t>产生方式的多样性带来的数据源变化。传统的电子数据</a:t>
            </a:r>
            <a:r>
              <a:rPr lang="zh-CN" altLang="en-US" dirty="0" smtClean="0"/>
              <a:t>主要设备</a:t>
            </a:r>
            <a:r>
              <a:rPr lang="zh-CN" altLang="en-US" dirty="0"/>
              <a:t>位置相对固定</a:t>
            </a:r>
            <a:r>
              <a:rPr lang="zh-CN" altLang="en-US" dirty="0" smtClean="0"/>
              <a:t>，现在手机</a:t>
            </a:r>
            <a:r>
              <a:rPr lang="zh-CN" altLang="en-US" dirty="0"/>
              <a:t>、平板电脑、</a:t>
            </a:r>
            <a:r>
              <a:rPr lang="en-US" altLang="zh-CN" dirty="0"/>
              <a:t>GPS </a:t>
            </a:r>
            <a:r>
              <a:rPr lang="zh-CN" altLang="en-US" dirty="0"/>
              <a:t>等产生的数据量呈现爆炸式</a:t>
            </a:r>
            <a:r>
              <a:rPr lang="zh-CN" altLang="en-US" dirty="0" smtClean="0"/>
              <a:t>增长。</a:t>
            </a:r>
            <a:endParaRPr lang="en-US" altLang="zh-CN" dirty="0" smtClean="0"/>
          </a:p>
          <a:p>
            <a:pPr marL="342900" indent="-342900">
              <a:buFont typeface="Wingdings" pitchFamily="2" charset="2"/>
              <a:buChar char="u"/>
            </a:pPr>
            <a:r>
              <a:rPr lang="zh-CN" altLang="en-US" dirty="0" smtClean="0"/>
              <a:t>数据</a:t>
            </a:r>
            <a:r>
              <a:rPr lang="zh-CN" altLang="en-US" dirty="0"/>
              <a:t>存储方式的变化。传统数据主要存储在关系数据库中，但越来越多的数据开始采用新的数据存储方式来应对数据爆炸，比如存储</a:t>
            </a:r>
            <a:r>
              <a:rPr lang="zh-CN" altLang="en-US" dirty="0" smtClean="0"/>
              <a:t>在</a:t>
            </a:r>
            <a:r>
              <a:rPr lang="en-US" altLang="zh-CN" dirty="0" err="1" smtClean="0"/>
              <a:t>Hadoop</a:t>
            </a:r>
            <a:r>
              <a:rPr lang="zh-CN" altLang="en-US" dirty="0" smtClean="0"/>
              <a:t>的</a:t>
            </a:r>
            <a:r>
              <a:rPr lang="en-US" altLang="zh-CN" dirty="0" smtClean="0"/>
              <a:t>HDFS</a:t>
            </a:r>
            <a:r>
              <a:rPr lang="zh-CN" altLang="en-US" dirty="0" smtClean="0"/>
              <a:t>中</a:t>
            </a:r>
            <a:r>
              <a:rPr lang="zh-CN" altLang="en-US" dirty="0"/>
              <a:t>。</a:t>
            </a:r>
            <a:endParaRPr lang="en-US" altLang="zh-CN" dirty="0" smtClean="0"/>
          </a:p>
          <a:p>
            <a:r>
              <a:rPr lang="zh-CN" altLang="en-US" dirty="0" smtClean="0">
                <a:solidFill>
                  <a:srgbClr val="FF0000"/>
                </a:solidFill>
              </a:rPr>
              <a:t>（</a:t>
            </a:r>
            <a:r>
              <a:rPr lang="en-US" altLang="zh-CN" dirty="0" smtClean="0">
                <a:solidFill>
                  <a:srgbClr val="FF0000"/>
                </a:solidFill>
              </a:rPr>
              <a:t>2</a:t>
            </a:r>
            <a:r>
              <a:rPr lang="zh-CN" altLang="en-US" dirty="0">
                <a:solidFill>
                  <a:srgbClr val="FF0000"/>
                </a:solidFill>
              </a:rPr>
              <a:t>）</a:t>
            </a:r>
            <a:r>
              <a:rPr lang="zh-CN" altLang="en-US" dirty="0" smtClean="0">
                <a:solidFill>
                  <a:srgbClr val="FF0000"/>
                </a:solidFill>
              </a:rPr>
              <a:t>数据质量</a:t>
            </a:r>
            <a:endParaRPr lang="en-US" altLang="zh-CN" dirty="0" smtClean="0">
              <a:solidFill>
                <a:srgbClr val="FF0000"/>
              </a:solidFill>
            </a:endParaRPr>
          </a:p>
          <a:p>
            <a:r>
              <a:rPr lang="zh-CN" altLang="en-US" dirty="0"/>
              <a:t>数据量大不一定就代表信息量或者数据价值的增大</a:t>
            </a:r>
            <a:r>
              <a:rPr lang="zh-CN" altLang="en-US" dirty="0" smtClean="0"/>
              <a:t>，</a:t>
            </a:r>
            <a:endParaRPr lang="en-US" altLang="zh-CN" dirty="0" smtClean="0"/>
          </a:p>
          <a:p>
            <a:r>
              <a:rPr lang="zh-CN" altLang="en-US" dirty="0" smtClean="0"/>
              <a:t>相反</a:t>
            </a:r>
            <a:r>
              <a:rPr lang="zh-CN" altLang="en-US" dirty="0"/>
              <a:t>很多时候意味着信息垃圾的</a:t>
            </a:r>
            <a:r>
              <a:rPr lang="zh-CN" altLang="en-US" dirty="0" smtClean="0"/>
              <a:t>泛滥。</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635" y="5489848"/>
            <a:ext cx="3286539"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85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a:t>
            </a:r>
            <a:r>
              <a:rPr lang="zh-CN" altLang="en-US" dirty="0"/>
              <a:t>大数据分析（</a:t>
            </a:r>
            <a:r>
              <a:rPr lang="en-US" altLang="zh-CN" dirty="0"/>
              <a:t>Analytics</a:t>
            </a:r>
            <a:r>
              <a:rPr lang="zh-CN" altLang="en-US" dirty="0"/>
              <a:t>）</a:t>
            </a:r>
          </a:p>
        </p:txBody>
      </p:sp>
      <p:sp>
        <p:nvSpPr>
          <p:cNvPr id="3" name="内容占位符 2"/>
          <p:cNvSpPr>
            <a:spLocks noGrp="1"/>
          </p:cNvSpPr>
          <p:nvPr>
            <p:ph sz="quarter" idx="10"/>
          </p:nvPr>
        </p:nvSpPr>
        <p:spPr/>
        <p:txBody>
          <a:bodyPr/>
          <a:lstStyle/>
          <a:p>
            <a:r>
              <a:rPr lang="zh-CN" altLang="en-US" dirty="0">
                <a:solidFill>
                  <a:srgbClr val="FF0000"/>
                </a:solidFill>
              </a:rPr>
              <a:t>传统意义上的</a:t>
            </a:r>
            <a:r>
              <a:rPr lang="zh-CN" altLang="en-US" dirty="0" smtClean="0">
                <a:solidFill>
                  <a:srgbClr val="FF0000"/>
                </a:solidFill>
              </a:rPr>
              <a:t>数据分析</a:t>
            </a:r>
            <a:r>
              <a:rPr lang="zh-CN" altLang="en-US" dirty="0" smtClean="0"/>
              <a:t>主要</a:t>
            </a:r>
            <a:r>
              <a:rPr lang="zh-CN" altLang="en-US" dirty="0"/>
              <a:t>针对结构化数据展开，且已经形成了一整套行之有效的分析体系。首先利用数据库来存储结构化数据，在此基础上构建数据仓库，根据需要构建数据立方体进行联机分析处理 </a:t>
            </a:r>
            <a:r>
              <a:rPr lang="en-US" altLang="zh-CN" dirty="0"/>
              <a:t>(OLAP, </a:t>
            </a:r>
            <a:r>
              <a:rPr lang="en-US" altLang="zh-CN" dirty="0" smtClean="0"/>
              <a:t>Online Analytical </a:t>
            </a:r>
            <a:r>
              <a:rPr lang="en-US" altLang="zh-CN" dirty="0"/>
              <a:t>Processing)</a:t>
            </a:r>
            <a:r>
              <a:rPr lang="zh-CN" altLang="en-US" dirty="0"/>
              <a:t>，可以进行多个维度的下钻</a:t>
            </a:r>
            <a:r>
              <a:rPr lang="en-US" altLang="zh-CN" dirty="0"/>
              <a:t>(Drill down)</a:t>
            </a:r>
            <a:r>
              <a:rPr lang="zh-CN" altLang="en-US" dirty="0"/>
              <a:t>或上卷</a:t>
            </a:r>
            <a:r>
              <a:rPr lang="en-US" altLang="zh-CN" dirty="0"/>
              <a:t>(Roll up)</a:t>
            </a:r>
            <a:r>
              <a:rPr lang="zh-CN" altLang="en-US" dirty="0"/>
              <a:t>操作。对于从数据中提炼更深层次的知识的需求促使数据挖掘技术的产生，并发明了聚类、关联分析等一系列在实践中行之有效的方法。这一整套处理流程在处理相对较少的结构化数据时极为高效。但是随着大数据时代的到来，半结构化和非结构化数据量的迅猛增长，给传统的分析技术带来了巨大的冲击和挑战，主要体现在</a:t>
            </a:r>
            <a:r>
              <a:rPr lang="zh-CN" altLang="en-US" dirty="0" smtClean="0"/>
              <a:t>：</a:t>
            </a:r>
            <a:endParaRPr lang="en-US" altLang="zh-CN" dirty="0" smtClean="0"/>
          </a:p>
          <a:p>
            <a:r>
              <a:rPr lang="en-US" altLang="zh-CN" dirty="0"/>
              <a:t>1</a:t>
            </a:r>
            <a:r>
              <a:rPr lang="zh-CN" altLang="en-US" dirty="0"/>
              <a:t>、数据处理的实时性</a:t>
            </a:r>
            <a:r>
              <a:rPr lang="en-US" altLang="zh-CN" dirty="0"/>
              <a:t>(Timeliness)</a:t>
            </a:r>
            <a:r>
              <a:rPr lang="zh-CN" altLang="en-US" dirty="0" smtClean="0"/>
              <a:t>。</a:t>
            </a:r>
            <a:endParaRPr lang="en-US" altLang="zh-CN" dirty="0" smtClean="0"/>
          </a:p>
          <a:p>
            <a:r>
              <a:rPr lang="en-US" altLang="zh-CN" dirty="0"/>
              <a:t>2</a:t>
            </a:r>
            <a:r>
              <a:rPr lang="zh-CN" altLang="en-US" dirty="0"/>
              <a:t>、动态变化环境中索引的设计</a:t>
            </a:r>
            <a:r>
              <a:rPr lang="zh-CN" altLang="en-US" dirty="0" smtClean="0"/>
              <a:t>。</a:t>
            </a:r>
            <a:endParaRPr lang="en-US" altLang="zh-CN" dirty="0" smtClean="0"/>
          </a:p>
          <a:p>
            <a:r>
              <a:rPr lang="en-US" altLang="zh-CN" dirty="0"/>
              <a:t>3</a:t>
            </a:r>
            <a:r>
              <a:rPr lang="zh-CN" altLang="en-US" dirty="0"/>
              <a:t>、先验知识的缺乏。</a:t>
            </a:r>
          </a:p>
        </p:txBody>
      </p:sp>
    </p:spTree>
    <p:extLst>
      <p:ext uri="{BB962C8B-B14F-4D97-AF65-F5344CB8AC3E}">
        <p14:creationId xmlns:p14="http://schemas.microsoft.com/office/powerpoint/2010/main" val="40063149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4.3</a:t>
            </a:r>
            <a:r>
              <a:rPr lang="zh-CN" altLang="en-US" dirty="0"/>
              <a:t>大数据隐私问题</a:t>
            </a:r>
          </a:p>
        </p:txBody>
      </p:sp>
      <p:sp>
        <p:nvSpPr>
          <p:cNvPr id="3" name="内容占位符 2"/>
          <p:cNvSpPr>
            <a:spLocks noGrp="1"/>
          </p:cNvSpPr>
          <p:nvPr>
            <p:ph sz="quarter" idx="10"/>
          </p:nvPr>
        </p:nvSpPr>
        <p:spPr/>
        <p:txBody>
          <a:bodyPr/>
          <a:lstStyle/>
          <a:p>
            <a:r>
              <a:rPr lang="zh-CN" altLang="en-US" dirty="0"/>
              <a:t>隐私问题由来已久，计算机的出现使得越来越多的数据以数字化的形式存储在电脑中，互联网的发展则使数据更加容易产生和传播，数据隐私问题越来越严重</a:t>
            </a:r>
            <a:r>
              <a:rPr lang="zh-CN" altLang="en-US" dirty="0" smtClean="0"/>
              <a:t>。</a:t>
            </a:r>
            <a:endParaRPr lang="en-US" altLang="zh-CN" dirty="0" smtClean="0"/>
          </a:p>
          <a:p>
            <a:r>
              <a:rPr lang="en-US" altLang="zh-CN" dirty="0"/>
              <a:t>1</a:t>
            </a:r>
            <a:r>
              <a:rPr lang="zh-CN" altLang="en-US" dirty="0"/>
              <a:t>、隐性的数据暴露</a:t>
            </a:r>
            <a:r>
              <a:rPr lang="zh-CN" altLang="en-US" dirty="0" smtClean="0"/>
              <a:t>。</a:t>
            </a:r>
            <a:endParaRPr lang="en-US" altLang="zh-CN" dirty="0" smtClean="0"/>
          </a:p>
          <a:p>
            <a:r>
              <a:rPr lang="en-US" altLang="zh-CN" dirty="0"/>
              <a:t>2</a:t>
            </a:r>
            <a:r>
              <a:rPr lang="zh-CN" altLang="en-US" dirty="0"/>
              <a:t>、数据公开与隐私保护的矛盾</a:t>
            </a:r>
            <a:r>
              <a:rPr lang="zh-CN" altLang="en-US" dirty="0" smtClean="0"/>
              <a:t>。</a:t>
            </a:r>
            <a:endParaRPr lang="en-US" altLang="zh-CN" dirty="0" smtClean="0"/>
          </a:p>
          <a:p>
            <a:r>
              <a:rPr lang="en-US" altLang="zh-CN" dirty="0"/>
              <a:t>3</a:t>
            </a:r>
            <a:r>
              <a:rPr lang="zh-CN" altLang="en-US" dirty="0"/>
              <a:t>、数据动态性。</a:t>
            </a:r>
          </a:p>
        </p:txBody>
      </p:sp>
    </p:spTree>
    <p:extLst>
      <p:ext uri="{BB962C8B-B14F-4D97-AF65-F5344CB8AC3E}">
        <p14:creationId xmlns:p14="http://schemas.microsoft.com/office/powerpoint/2010/main" val="2029423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a:t>
            </a:r>
            <a:r>
              <a:rPr lang="zh-CN" altLang="en-US" dirty="0" smtClean="0"/>
              <a:t>大</a:t>
            </a:r>
            <a:r>
              <a:rPr lang="zh-CN" altLang="en-US" dirty="0"/>
              <a:t>数据能耗问题</a:t>
            </a:r>
          </a:p>
        </p:txBody>
      </p:sp>
      <p:sp>
        <p:nvSpPr>
          <p:cNvPr id="3" name="内容占位符 2"/>
          <p:cNvSpPr>
            <a:spLocks noGrp="1"/>
          </p:cNvSpPr>
          <p:nvPr>
            <p:ph sz="quarter" idx="10"/>
          </p:nvPr>
        </p:nvSpPr>
        <p:spPr/>
        <p:txBody>
          <a:bodyPr/>
          <a:lstStyle/>
          <a:p>
            <a:r>
              <a:rPr lang="en-US" altLang="zh-CN" dirty="0"/>
              <a:t>1</a:t>
            </a:r>
            <a:r>
              <a:rPr lang="zh-CN" altLang="en-US" dirty="0"/>
              <a:t>、采用新型低功耗硬件。从纽约时报的调查中可以知道绝大部分的能量都耗费在磁盘上。在空闲的状态下，传统的磁盘仍然具有很高的能耗，并且随着系统利用率的提高，能耗也在逐渐升高。新型非易失存储器件的出现，给大数据管理系统带来的新的希望。闪存、</a:t>
            </a:r>
            <a:r>
              <a:rPr lang="en-US" altLang="zh-CN" dirty="0"/>
              <a:t>PCM</a:t>
            </a:r>
            <a:r>
              <a:rPr lang="zh-CN" altLang="en-US" dirty="0"/>
              <a:t>等新型存储硬件具有低能耗的特性。虽然随着系统利用率的提高，闪存、</a:t>
            </a:r>
            <a:r>
              <a:rPr lang="en-US" altLang="zh-CN" dirty="0"/>
              <a:t>PCM</a:t>
            </a:r>
            <a:r>
              <a:rPr lang="zh-CN" altLang="en-US" dirty="0"/>
              <a:t>等的能耗也有所升高，但是其总体能耗仍远远低于传统磁盘</a:t>
            </a:r>
            <a:r>
              <a:rPr lang="zh-CN" altLang="en-US" dirty="0" smtClean="0"/>
              <a:t>。</a:t>
            </a:r>
            <a:endParaRPr lang="en-US" altLang="zh-CN" dirty="0" smtClean="0"/>
          </a:p>
          <a:p>
            <a:r>
              <a:rPr lang="en-US" altLang="zh-CN" dirty="0" smtClean="0"/>
              <a:t>2</a:t>
            </a:r>
            <a:r>
              <a:rPr lang="zh-CN" altLang="en-US" dirty="0"/>
              <a:t>、引入可再生的新能源。数据中心所使用的电能绝大部分都是从不可再生的能源中产生的。如果能够在大数据存储和处理中引入诸如太阳能、风能之类的可再生能源，将在很大程度上缓解能耗问题</a:t>
            </a:r>
            <a:r>
              <a:rPr lang="zh-CN" altLang="en-US" dirty="0" smtClean="0"/>
              <a:t>。</a:t>
            </a:r>
            <a:endParaRPr lang="zh-CN" altLang="en-US" dirty="0"/>
          </a:p>
        </p:txBody>
      </p:sp>
    </p:spTree>
    <p:extLst>
      <p:ext uri="{BB962C8B-B14F-4D97-AF65-F5344CB8AC3E}">
        <p14:creationId xmlns:p14="http://schemas.microsoft.com/office/powerpoint/2010/main" val="200108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专题</a:t>
            </a:r>
            <a:r>
              <a:rPr lang="zh-CN" altLang="en-US" dirty="0" smtClean="0"/>
              <a:t>小结</a:t>
            </a:r>
            <a:endParaRPr lang="zh-CN" altLang="en-US" dirty="0"/>
          </a:p>
        </p:txBody>
      </p:sp>
      <p:sp>
        <p:nvSpPr>
          <p:cNvPr id="3" name="内容占位符 2"/>
          <p:cNvSpPr>
            <a:spLocks noGrp="1"/>
          </p:cNvSpPr>
          <p:nvPr>
            <p:ph sz="quarter" idx="10"/>
          </p:nvPr>
        </p:nvSpPr>
        <p:spPr>
          <a:xfrm>
            <a:off x="665163" y="1268760"/>
            <a:ext cx="10858500" cy="4968552"/>
          </a:xfrm>
        </p:spPr>
        <p:txBody>
          <a:bodyPr/>
          <a:lstStyle/>
          <a:p>
            <a:r>
              <a:rPr lang="zh-CN" altLang="en-US" dirty="0"/>
              <a:t>随着云计算、物联网等的发展，数据呈现爆炸式的增长，人们正被数据洪流所包围，大数据的时代已经到来。正确利用大数据给人们的生活带来了极大的便利，但于此同时也给传统的数据管理方式带来了极大的挑战</a:t>
            </a:r>
            <a:r>
              <a:rPr lang="zh-CN" altLang="en-US" dirty="0" smtClean="0"/>
              <a:t>。</a:t>
            </a:r>
            <a:endParaRPr lang="en-US" altLang="zh-CN" dirty="0" smtClean="0"/>
          </a:p>
          <a:p>
            <a:r>
              <a:rPr lang="zh-CN" altLang="en-US" dirty="0" smtClean="0"/>
              <a:t>本节课对</a:t>
            </a:r>
            <a:r>
              <a:rPr lang="zh-CN" altLang="en-US" dirty="0"/>
              <a:t>最近几年国内外大数据相关的研究成果进行了全面的回顾和总结，介绍了大数据的基本概念，详细分析了大数据管理的关键</a:t>
            </a:r>
            <a:r>
              <a:rPr lang="zh-CN" altLang="en-US" dirty="0" smtClean="0"/>
              <a:t>技术。还</a:t>
            </a:r>
            <a:r>
              <a:rPr lang="zh-CN" altLang="en-US" dirty="0"/>
              <a:t>着重介绍了目前大数据研究面临的新挑战以及相应的一些研究成果</a:t>
            </a:r>
            <a:r>
              <a:rPr lang="zh-CN" altLang="en-US" dirty="0" smtClean="0"/>
              <a:t>。</a:t>
            </a:r>
            <a:endParaRPr lang="en-US" altLang="zh-CN" dirty="0" smtClean="0"/>
          </a:p>
          <a:p>
            <a:r>
              <a:rPr lang="zh-CN" altLang="en-US" dirty="0" smtClean="0"/>
              <a:t>总的来说</a:t>
            </a:r>
            <a:r>
              <a:rPr lang="zh-CN" altLang="en-US" dirty="0"/>
              <a:t>，眼下对于大数据的研究仍处于一个非常初步的阶段，还有很多基础性的问题有待解决。大数据的几个特征中究竟哪个最重要？面对大数据管理我们需要的是简单的技术上的演变（</a:t>
            </a:r>
            <a:r>
              <a:rPr lang="en-US" altLang="zh-CN" dirty="0"/>
              <a:t>Evolution</a:t>
            </a:r>
            <a:r>
              <a:rPr lang="zh-CN" altLang="en-US" dirty="0"/>
              <a:t>）还是彻底的变革（</a:t>
            </a:r>
            <a:r>
              <a:rPr lang="en-US" altLang="zh-CN" dirty="0"/>
              <a:t>Revolution</a:t>
            </a:r>
            <a:r>
              <a:rPr lang="zh-CN" altLang="en-US" dirty="0"/>
              <a:t>）？不同学科的研究者之间怎样协作才能更有利于大数据问题的解决？诸如此类的问题还有许多，要解决大数据问题仍有很长的路要走，</a:t>
            </a:r>
            <a:r>
              <a:rPr lang="zh-CN" altLang="en-US" dirty="0" smtClean="0"/>
              <a:t>期望通过本节课的</a:t>
            </a:r>
            <a:r>
              <a:rPr lang="zh-CN" altLang="en-US" dirty="0"/>
              <a:t>介绍能</a:t>
            </a:r>
            <a:r>
              <a:rPr lang="zh-CN" altLang="en-US" dirty="0" smtClean="0"/>
              <a:t>给同学们研究大数据提供</a:t>
            </a:r>
            <a:r>
              <a:rPr lang="zh-CN" altLang="en-US" dirty="0"/>
              <a:t>一定的参考。</a:t>
            </a:r>
          </a:p>
        </p:txBody>
      </p:sp>
    </p:spTree>
    <p:extLst>
      <p:ext uri="{BB962C8B-B14F-4D97-AF65-F5344CB8AC3E}">
        <p14:creationId xmlns:p14="http://schemas.microsoft.com/office/powerpoint/2010/main" val="8607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down)">
                                      <p:cBhvr>
                                        <p:cTn id="24" dur="580">
                                          <p:stCondLst>
                                            <p:cond delay="0"/>
                                          </p:stCondLst>
                                        </p:cTn>
                                        <p:tgtEl>
                                          <p:spTgt spid="3">
                                            <p:txEl>
                                              <p:pRg st="1" end="1"/>
                                            </p:txEl>
                                          </p:spTgt>
                                        </p:tgtEl>
                                      </p:cBhvr>
                                    </p:animEffect>
                                    <p:anim calcmode="lin" valueType="num">
                                      <p:cBhvr>
                                        <p:cTn id="2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1" end="1"/>
                                            </p:txEl>
                                          </p:spTgt>
                                        </p:tgtEl>
                                      </p:cBhvr>
                                      <p:to x="100000" y="60000"/>
                                    </p:animScale>
                                    <p:animScale>
                                      <p:cBhvr>
                                        <p:cTn id="31" dur="166" decel="50000">
                                          <p:stCondLst>
                                            <p:cond delay="676"/>
                                          </p:stCondLst>
                                        </p:cTn>
                                        <p:tgtEl>
                                          <p:spTgt spid="3">
                                            <p:txEl>
                                              <p:pRg st="1" end="1"/>
                                            </p:txEl>
                                          </p:spTgt>
                                        </p:tgtEl>
                                      </p:cBhvr>
                                      <p:to x="100000" y="100000"/>
                                    </p:animScale>
                                    <p:animScale>
                                      <p:cBhvr>
                                        <p:cTn id="32" dur="26">
                                          <p:stCondLst>
                                            <p:cond delay="1312"/>
                                          </p:stCondLst>
                                        </p:cTn>
                                        <p:tgtEl>
                                          <p:spTgt spid="3">
                                            <p:txEl>
                                              <p:pRg st="1" end="1"/>
                                            </p:txEl>
                                          </p:spTgt>
                                        </p:tgtEl>
                                      </p:cBhvr>
                                      <p:to x="100000" y="80000"/>
                                    </p:animScale>
                                    <p:animScale>
                                      <p:cBhvr>
                                        <p:cTn id="33" dur="166" decel="50000">
                                          <p:stCondLst>
                                            <p:cond delay="1338"/>
                                          </p:stCondLst>
                                        </p:cTn>
                                        <p:tgtEl>
                                          <p:spTgt spid="3">
                                            <p:txEl>
                                              <p:pRg st="1" end="1"/>
                                            </p:txEl>
                                          </p:spTgt>
                                        </p:tgtEl>
                                      </p:cBhvr>
                                      <p:to x="100000" y="100000"/>
                                    </p:animScale>
                                    <p:animScale>
                                      <p:cBhvr>
                                        <p:cTn id="34" dur="26">
                                          <p:stCondLst>
                                            <p:cond delay="1642"/>
                                          </p:stCondLst>
                                        </p:cTn>
                                        <p:tgtEl>
                                          <p:spTgt spid="3">
                                            <p:txEl>
                                              <p:pRg st="1" end="1"/>
                                            </p:txEl>
                                          </p:spTgt>
                                        </p:tgtEl>
                                      </p:cBhvr>
                                      <p:to x="100000" y="90000"/>
                                    </p:animScale>
                                    <p:animScale>
                                      <p:cBhvr>
                                        <p:cTn id="35" dur="166" decel="50000">
                                          <p:stCondLst>
                                            <p:cond delay="1668"/>
                                          </p:stCondLst>
                                        </p:cTn>
                                        <p:tgtEl>
                                          <p:spTgt spid="3">
                                            <p:txEl>
                                              <p:pRg st="1" end="1"/>
                                            </p:txEl>
                                          </p:spTgt>
                                        </p:tgtEl>
                                      </p:cBhvr>
                                      <p:to x="100000" y="100000"/>
                                    </p:animScale>
                                    <p:animScale>
                                      <p:cBhvr>
                                        <p:cTn id="36" dur="26">
                                          <p:stCondLst>
                                            <p:cond delay="1808"/>
                                          </p:stCondLst>
                                        </p:cTn>
                                        <p:tgtEl>
                                          <p:spTgt spid="3">
                                            <p:txEl>
                                              <p:pRg st="1" end="1"/>
                                            </p:txEl>
                                          </p:spTgt>
                                        </p:tgtEl>
                                      </p:cBhvr>
                                      <p:to x="100000" y="95000"/>
                                    </p:animScale>
                                    <p:animScale>
                                      <p:cBhvr>
                                        <p:cTn id="37" dur="166" decel="50000">
                                          <p:stCondLst>
                                            <p:cond delay="1834"/>
                                          </p:stCondLst>
                                        </p:cTn>
                                        <p:tgtEl>
                                          <p:spTgt spid="3">
                                            <p:txEl>
                                              <p:pRg st="1" end="1"/>
                                            </p:tx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580">
                                          <p:stCondLst>
                                            <p:cond delay="0"/>
                                          </p:stCondLst>
                                        </p:cTn>
                                        <p:tgtEl>
                                          <p:spTgt spid="3">
                                            <p:txEl>
                                              <p:pRg st="2" end="2"/>
                                            </p:txEl>
                                          </p:spTgt>
                                        </p:tgtEl>
                                      </p:cBhvr>
                                    </p:animEffect>
                                    <p:anim calcmode="lin" valueType="num">
                                      <p:cBhvr>
                                        <p:cTn id="4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2" end="2"/>
                                            </p:txEl>
                                          </p:spTgt>
                                        </p:tgtEl>
                                      </p:cBhvr>
                                      <p:to x="100000" y="60000"/>
                                    </p:animScale>
                                    <p:animScale>
                                      <p:cBhvr>
                                        <p:cTn id="48" dur="166" decel="50000">
                                          <p:stCondLst>
                                            <p:cond delay="676"/>
                                          </p:stCondLst>
                                        </p:cTn>
                                        <p:tgtEl>
                                          <p:spTgt spid="3">
                                            <p:txEl>
                                              <p:pRg st="2" end="2"/>
                                            </p:txEl>
                                          </p:spTgt>
                                        </p:tgtEl>
                                      </p:cBhvr>
                                      <p:to x="100000" y="100000"/>
                                    </p:animScale>
                                    <p:animScale>
                                      <p:cBhvr>
                                        <p:cTn id="49" dur="26">
                                          <p:stCondLst>
                                            <p:cond delay="1312"/>
                                          </p:stCondLst>
                                        </p:cTn>
                                        <p:tgtEl>
                                          <p:spTgt spid="3">
                                            <p:txEl>
                                              <p:pRg st="2" end="2"/>
                                            </p:txEl>
                                          </p:spTgt>
                                        </p:tgtEl>
                                      </p:cBhvr>
                                      <p:to x="100000" y="80000"/>
                                    </p:animScale>
                                    <p:animScale>
                                      <p:cBhvr>
                                        <p:cTn id="50" dur="166" decel="50000">
                                          <p:stCondLst>
                                            <p:cond delay="1338"/>
                                          </p:stCondLst>
                                        </p:cTn>
                                        <p:tgtEl>
                                          <p:spTgt spid="3">
                                            <p:txEl>
                                              <p:pRg st="2" end="2"/>
                                            </p:txEl>
                                          </p:spTgt>
                                        </p:tgtEl>
                                      </p:cBhvr>
                                      <p:to x="100000" y="100000"/>
                                    </p:animScale>
                                    <p:animScale>
                                      <p:cBhvr>
                                        <p:cTn id="51" dur="26">
                                          <p:stCondLst>
                                            <p:cond delay="1642"/>
                                          </p:stCondLst>
                                        </p:cTn>
                                        <p:tgtEl>
                                          <p:spTgt spid="3">
                                            <p:txEl>
                                              <p:pRg st="2" end="2"/>
                                            </p:txEl>
                                          </p:spTgt>
                                        </p:tgtEl>
                                      </p:cBhvr>
                                      <p:to x="100000" y="90000"/>
                                    </p:animScale>
                                    <p:animScale>
                                      <p:cBhvr>
                                        <p:cTn id="52" dur="166" decel="50000">
                                          <p:stCondLst>
                                            <p:cond delay="1668"/>
                                          </p:stCondLst>
                                        </p:cTn>
                                        <p:tgtEl>
                                          <p:spTgt spid="3">
                                            <p:txEl>
                                              <p:pRg st="2" end="2"/>
                                            </p:txEl>
                                          </p:spTgt>
                                        </p:tgtEl>
                                      </p:cBhvr>
                                      <p:to x="100000" y="100000"/>
                                    </p:animScale>
                                    <p:animScale>
                                      <p:cBhvr>
                                        <p:cTn id="53" dur="26">
                                          <p:stCondLst>
                                            <p:cond delay="1808"/>
                                          </p:stCondLst>
                                        </p:cTn>
                                        <p:tgtEl>
                                          <p:spTgt spid="3">
                                            <p:txEl>
                                              <p:pRg st="2" end="2"/>
                                            </p:txEl>
                                          </p:spTgt>
                                        </p:tgtEl>
                                      </p:cBhvr>
                                      <p:to x="100000" y="95000"/>
                                    </p:animScale>
                                    <p:animScale>
                                      <p:cBhvr>
                                        <p:cTn id="54"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877007" y="1587452"/>
            <a:ext cx="10945216" cy="4577852"/>
          </a:xfrm>
        </p:spPr>
        <p:txBody>
          <a:bodyPr/>
          <a:lstStyle/>
          <a:p>
            <a:pPr>
              <a:buFont typeface="Wingdings" pitchFamily="2" charset="2"/>
              <a:buChar char="Ø"/>
            </a:pPr>
            <a:r>
              <a:rPr lang="en-US" altLang="zh-CN" dirty="0" smtClean="0">
                <a:hlinkClick r:id="rId2"/>
              </a:rPr>
              <a:t>http</a:t>
            </a:r>
            <a:r>
              <a:rPr lang="en-US" altLang="zh-CN" dirty="0">
                <a:hlinkClick r:id="rId2"/>
              </a:rPr>
              <a:t>://www.csdn.net/article/tag/</a:t>
            </a:r>
            <a:r>
              <a:rPr lang="zh-CN" altLang="en-US" dirty="0">
                <a:hlinkClick r:id="rId2"/>
              </a:rPr>
              <a:t>大</a:t>
            </a:r>
            <a:r>
              <a:rPr lang="zh-CN" altLang="en-US" dirty="0" smtClean="0">
                <a:hlinkClick r:id="rId2"/>
              </a:rPr>
              <a:t>数据</a:t>
            </a:r>
            <a:r>
              <a:rPr lang="zh-CN" altLang="en-US" dirty="0" smtClean="0"/>
              <a:t>  </a:t>
            </a:r>
            <a:endParaRPr lang="en-US" altLang="zh-CN" dirty="0" smtClean="0"/>
          </a:p>
          <a:p>
            <a:pPr>
              <a:buFont typeface="Wingdings" pitchFamily="2" charset="2"/>
              <a:buChar char="Ø"/>
            </a:pPr>
            <a:r>
              <a:rPr lang="en-US" altLang="zh-CN" dirty="0" smtClean="0">
                <a:hlinkClick r:id="rId3"/>
              </a:rPr>
              <a:t>http://www-31.ibm.com/ibm/cn/bao/bigdata/index.shtml</a:t>
            </a:r>
            <a:r>
              <a:rPr lang="en-US" altLang="zh-CN" dirty="0" smtClean="0"/>
              <a:t>  </a:t>
            </a:r>
          </a:p>
          <a:p>
            <a:pPr>
              <a:buFont typeface="Wingdings" pitchFamily="2" charset="2"/>
              <a:buChar char="Ø"/>
            </a:pPr>
            <a:r>
              <a:rPr lang="en-US" altLang="zh-CN" dirty="0" smtClean="0">
                <a:hlinkClick r:id="rId4"/>
              </a:rPr>
              <a:t>http</a:t>
            </a:r>
            <a:r>
              <a:rPr lang="en-US" altLang="zh-CN" dirty="0">
                <a:hlinkClick r:id="rId4"/>
              </a:rPr>
              <a:t>://www.intel.cn/content/www/cn/zh/big-data/big-data-analytics-turning-big-data-into-intelligence.html?cid=prc:bai|bigdata_cn_definition|cn212A40|s</a:t>
            </a:r>
            <a:endParaRPr lang="zh-CN" altLang="en-US" dirty="0"/>
          </a:p>
          <a:p>
            <a:pPr>
              <a:buFont typeface="Wingdings" pitchFamily="2" charset="2"/>
              <a:buChar char="Ø"/>
            </a:pPr>
            <a:r>
              <a:rPr lang="en-US" altLang="zh-CN" dirty="0">
                <a:hlinkClick r:id="rId5"/>
              </a:rPr>
              <a:t>http://</a:t>
            </a:r>
            <a:r>
              <a:rPr lang="en-US" altLang="zh-CN" dirty="0" smtClean="0">
                <a:hlinkClick r:id="rId5"/>
              </a:rPr>
              <a:t>special.csdn.net/bdc2011/index.html</a:t>
            </a:r>
            <a:r>
              <a:rPr lang="en-US" altLang="zh-CN" dirty="0" smtClean="0"/>
              <a:t> </a:t>
            </a:r>
          </a:p>
          <a:p>
            <a:pPr>
              <a:buFont typeface="Wingdings" pitchFamily="2" charset="2"/>
              <a:buChar char="Ø"/>
            </a:pPr>
            <a:r>
              <a:rPr lang="en-US" altLang="zh-CN" dirty="0" smtClean="0">
                <a:hlinkClick r:id="rId6"/>
              </a:rPr>
              <a:t>http://hbtc2012.hadooper.cn/</a:t>
            </a:r>
            <a:r>
              <a:rPr lang="en-US" altLang="zh-CN" dirty="0"/>
              <a:t> </a:t>
            </a:r>
            <a:r>
              <a:rPr lang="en-US" altLang="zh-CN" sz="2000" dirty="0" err="1"/>
              <a:t>Hadoop</a:t>
            </a:r>
            <a:r>
              <a:rPr lang="zh-CN" altLang="en-US" sz="2000" dirty="0"/>
              <a:t>与大数据技术大会 </a:t>
            </a:r>
            <a:r>
              <a:rPr lang="en-US" altLang="zh-CN" sz="2000" dirty="0"/>
              <a:t>2012</a:t>
            </a:r>
            <a:endParaRPr lang="zh-CN" altLang="en-US" sz="2000" dirty="0"/>
          </a:p>
        </p:txBody>
      </p:sp>
      <p:sp>
        <p:nvSpPr>
          <p:cNvPr id="3" name="日期占位符 2"/>
          <p:cNvSpPr>
            <a:spLocks noGrp="1"/>
          </p:cNvSpPr>
          <p:nvPr>
            <p:ph type="dt" sz="half" idx="10"/>
          </p:nvPr>
        </p:nvSpPr>
        <p:spPr/>
        <p:txBody>
          <a:bodyPr/>
          <a:lstStyle/>
          <a:p>
            <a:pPr>
              <a:defRPr/>
            </a:pPr>
            <a:fld id="{5FD17A33-3935-4AC2-BA4F-211C9ED12782}" type="datetime1">
              <a:rPr lang="zh-CN" altLang="en-US" smtClean="0"/>
              <a:pPr>
                <a:defRPr/>
              </a:pPr>
              <a:t>2013/5/24</a:t>
            </a:fld>
            <a:endParaRPr lang="zh-CN" altLang="en-US" sz="1800">
              <a:solidFill>
                <a:schemeClr val="tx1"/>
              </a:solidFill>
            </a:endParaRPr>
          </a:p>
        </p:txBody>
      </p:sp>
      <p:sp>
        <p:nvSpPr>
          <p:cNvPr id="10" name="标题 3"/>
          <p:cNvSpPr txBox="1">
            <a:spLocks/>
          </p:cNvSpPr>
          <p:nvPr/>
        </p:nvSpPr>
        <p:spPr bwMode="auto">
          <a:xfrm>
            <a:off x="609600" y="274638"/>
            <a:ext cx="10975975" cy="41805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914400" indent="-914400" algn="l" rtl="0" fontAlgn="base">
              <a:spcBef>
                <a:spcPct val="0"/>
              </a:spcBef>
              <a:spcAft>
                <a:spcPct val="0"/>
              </a:spcAft>
              <a:defRPr sz="2000" b="1">
                <a:solidFill>
                  <a:schemeClr val="tx1"/>
                </a:solidFill>
                <a:latin typeface="+mj-lt"/>
                <a:ea typeface="+mj-ea"/>
                <a:cs typeface="+mj-cs"/>
                <a:sym typeface="Calibri" pitchFamily="34" charset="0"/>
              </a:defRPr>
            </a:lvl1pPr>
            <a:lvl2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ctr"/>
            <a:r>
              <a:rPr lang="zh-CN" altLang="en-US" sz="2400" dirty="0" smtClean="0">
                <a:latin typeface="微软雅黑" pitchFamily="34" charset="-122"/>
                <a:ea typeface="微软雅黑" pitchFamily="34" charset="-122"/>
              </a:rPr>
              <a:t>课外阅读</a:t>
            </a:r>
            <a:endParaRPr lang="zh-CN" altLang="en-US" sz="2400" dirty="0">
              <a:latin typeface="微软雅黑" pitchFamily="34" charset="-122"/>
              <a:ea typeface="微软雅黑" pitchFamily="34" charset="-122"/>
            </a:endParaRPr>
          </a:p>
        </p:txBody>
      </p:sp>
      <p:sp>
        <p:nvSpPr>
          <p:cNvPr id="4" name="矩形 3"/>
          <p:cNvSpPr/>
          <p:nvPr/>
        </p:nvSpPr>
        <p:spPr>
          <a:xfrm rot="19770404">
            <a:off x="286614" y="483969"/>
            <a:ext cx="1531070" cy="768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zh-CN" altLang="en-US" sz="4100" dirty="0">
                <a:solidFill>
                  <a:srgbClr val="FF0000"/>
                </a:solidFill>
              </a:rPr>
              <a:t>拓展</a:t>
            </a:r>
          </a:p>
        </p:txBody>
      </p:sp>
    </p:spTree>
    <p:extLst>
      <p:ext uri="{BB962C8B-B14F-4D97-AF65-F5344CB8AC3E}">
        <p14:creationId xmlns:p14="http://schemas.microsoft.com/office/powerpoint/2010/main" val="2933401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为什么研究大数据？</a:t>
            </a:r>
            <a:endParaRPr lang="zh-CN" altLang="en-US" dirty="0"/>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矩形 3"/>
          <p:cNvSpPr/>
          <p:nvPr/>
        </p:nvSpPr>
        <p:spPr>
          <a:xfrm>
            <a:off x="696987" y="1470263"/>
            <a:ext cx="8100900" cy="4708981"/>
          </a:xfrm>
          <a:prstGeom prst="rect">
            <a:avLst/>
          </a:prstGeom>
        </p:spPr>
        <p:txBody>
          <a:bodyPr wrap="square">
            <a:spAutoFit/>
          </a:bodyPr>
          <a:lstStyle/>
          <a:p>
            <a:r>
              <a:rPr lang="zh-CN" altLang="en-US" sz="2000" dirty="0" smtClean="0">
                <a:latin typeface="黑体" pitchFamily="49" charset="-122"/>
                <a:ea typeface="黑体" pitchFamily="49" charset="-122"/>
              </a:rPr>
              <a:t>就</a:t>
            </a:r>
            <a:r>
              <a:rPr lang="zh-CN" altLang="en-US" sz="2000" dirty="0">
                <a:latin typeface="黑体" pitchFamily="49" charset="-122"/>
                <a:ea typeface="黑体" pitchFamily="49" charset="-122"/>
              </a:rPr>
              <a:t>学术界</a:t>
            </a:r>
            <a:r>
              <a:rPr lang="zh-CN" altLang="en-US" sz="2000" dirty="0" smtClean="0">
                <a:latin typeface="黑体" pitchFamily="49" charset="-122"/>
                <a:ea typeface="黑体" pitchFamily="49" charset="-122"/>
              </a:rPr>
              <a:t>而言</a:t>
            </a:r>
            <a:endParaRPr lang="en-US" altLang="zh-CN" sz="2000" dirty="0">
              <a:latin typeface="黑体" pitchFamily="49" charset="-122"/>
              <a:ea typeface="黑体" pitchFamily="49" charset="-122"/>
            </a:endParaRPr>
          </a:p>
          <a:p>
            <a:endParaRPr lang="en-US" altLang="zh-CN" sz="2000" dirty="0" smtClean="0">
              <a:latin typeface="黑体" pitchFamily="49" charset="-122"/>
              <a:ea typeface="黑体" pitchFamily="49" charset="-122"/>
            </a:endParaRPr>
          </a:p>
          <a:p>
            <a:pPr marL="342900" indent="-342900">
              <a:buFont typeface="Wingdings" pitchFamily="2" charset="2"/>
              <a:buChar char="Ø"/>
            </a:pPr>
            <a:r>
              <a:rPr lang="en-US" altLang="zh-CN" sz="2000" dirty="0" smtClean="0">
                <a:solidFill>
                  <a:srgbClr val="FF0000"/>
                </a:solidFill>
                <a:latin typeface="黑体" pitchFamily="49" charset="-122"/>
                <a:ea typeface="黑体" pitchFamily="49" charset="-122"/>
              </a:rPr>
              <a:t>Nature</a:t>
            </a:r>
            <a:r>
              <a:rPr lang="zh-CN" altLang="en-US" sz="2000" dirty="0" smtClean="0">
                <a:latin typeface="黑体" pitchFamily="49" charset="-122"/>
                <a:ea typeface="黑体" pitchFamily="49" charset="-122"/>
              </a:rPr>
              <a:t>早在</a:t>
            </a:r>
            <a:r>
              <a:rPr lang="en-US" altLang="zh-CN" sz="2000" dirty="0" smtClean="0">
                <a:latin typeface="黑体" pitchFamily="49" charset="-122"/>
                <a:ea typeface="黑体" pitchFamily="49" charset="-122"/>
              </a:rPr>
              <a:t>2008</a:t>
            </a:r>
            <a:r>
              <a:rPr lang="zh-CN" altLang="en-US" sz="2000" dirty="0" smtClean="0">
                <a:latin typeface="黑体" pitchFamily="49" charset="-122"/>
                <a:ea typeface="黑体" pitchFamily="49" charset="-122"/>
              </a:rPr>
              <a:t>年</a:t>
            </a:r>
            <a:r>
              <a:rPr lang="zh-CN" altLang="en-US" sz="2000" dirty="0">
                <a:latin typeface="黑体" pitchFamily="49" charset="-122"/>
                <a:ea typeface="黑体" pitchFamily="49" charset="-122"/>
              </a:rPr>
              <a:t>就推出</a:t>
            </a:r>
            <a:r>
              <a:rPr lang="zh-CN" altLang="en-US" sz="2000" dirty="0" smtClean="0">
                <a:latin typeface="黑体" pitchFamily="49" charset="-122"/>
                <a:ea typeface="黑体" pitchFamily="49" charset="-122"/>
              </a:rPr>
              <a:t>了</a:t>
            </a:r>
            <a:r>
              <a:rPr lang="en-US" altLang="zh-CN" sz="2000" dirty="0" smtClean="0">
                <a:latin typeface="黑体" pitchFamily="49" charset="-122"/>
                <a:ea typeface="黑体" pitchFamily="49" charset="-122"/>
              </a:rPr>
              <a:t>Big Data</a:t>
            </a:r>
            <a:r>
              <a:rPr lang="zh-CN" altLang="en-US" sz="2000" dirty="0" smtClean="0">
                <a:latin typeface="黑体" pitchFamily="49" charset="-122"/>
                <a:ea typeface="黑体" pitchFamily="49" charset="-122"/>
              </a:rPr>
              <a:t>专刊。</a:t>
            </a:r>
            <a:endParaRPr lang="en-US" altLang="zh-CN" sz="2000" dirty="0" smtClean="0">
              <a:latin typeface="黑体" pitchFamily="49" charset="-122"/>
              <a:ea typeface="黑体" pitchFamily="49" charset="-122"/>
            </a:endParaRPr>
          </a:p>
          <a:p>
            <a:pPr marL="342900" indent="-342900">
              <a:buFont typeface="Wingdings" pitchFamily="2" charset="2"/>
              <a:buChar char="Ø"/>
            </a:pPr>
            <a:r>
              <a:rPr lang="zh-CN" altLang="en-US" sz="2000" dirty="0" smtClean="0">
                <a:latin typeface="黑体" pitchFamily="49" charset="-122"/>
                <a:ea typeface="黑体" pitchFamily="49" charset="-122"/>
              </a:rPr>
              <a:t>计算</a:t>
            </a:r>
            <a:r>
              <a:rPr lang="zh-CN" altLang="en-US" sz="2000" dirty="0">
                <a:latin typeface="黑体" pitchFamily="49" charset="-122"/>
                <a:ea typeface="黑体" pitchFamily="49" charset="-122"/>
              </a:rPr>
              <a:t>社区联盟</a:t>
            </a:r>
            <a:r>
              <a:rPr lang="en-US" altLang="zh-CN" sz="2000" dirty="0">
                <a:latin typeface="黑体" pitchFamily="49" charset="-122"/>
                <a:ea typeface="黑体" pitchFamily="49" charset="-122"/>
              </a:rPr>
              <a:t>(Computing Community Consortium)</a:t>
            </a:r>
            <a:r>
              <a:rPr lang="zh-CN" altLang="en-US" sz="2000" dirty="0" smtClean="0">
                <a:latin typeface="黑体" pitchFamily="49" charset="-122"/>
                <a:ea typeface="黑体" pitchFamily="49" charset="-122"/>
              </a:rPr>
              <a:t>在</a:t>
            </a:r>
            <a:r>
              <a:rPr lang="en-US" altLang="zh-CN" sz="2000" dirty="0" smtClean="0">
                <a:latin typeface="黑体" pitchFamily="49" charset="-122"/>
                <a:ea typeface="黑体" pitchFamily="49" charset="-122"/>
              </a:rPr>
              <a:t>2008</a:t>
            </a:r>
            <a:r>
              <a:rPr lang="zh-CN" altLang="en-US" sz="2000" dirty="0" smtClean="0">
                <a:latin typeface="黑体" pitchFamily="49" charset="-122"/>
                <a:ea typeface="黑体" pitchFamily="49" charset="-122"/>
              </a:rPr>
              <a:t>年</a:t>
            </a:r>
            <a:r>
              <a:rPr lang="zh-CN" altLang="en-US" sz="2000" dirty="0">
                <a:latin typeface="黑体" pitchFamily="49" charset="-122"/>
                <a:ea typeface="黑体" pitchFamily="49" charset="-122"/>
              </a:rPr>
              <a:t>发表了报告</a:t>
            </a:r>
            <a:r>
              <a:rPr lang="en-US" altLang="zh-CN" sz="2000" dirty="0">
                <a:latin typeface="黑体" pitchFamily="49" charset="-122"/>
                <a:ea typeface="黑体" pitchFamily="49" charset="-122"/>
              </a:rPr>
              <a:t>《Big Data Computing: </a:t>
            </a:r>
            <a:r>
              <a:rPr lang="en-US" altLang="zh-CN" sz="2000" dirty="0" smtClean="0">
                <a:latin typeface="黑体" pitchFamily="49" charset="-122"/>
                <a:ea typeface="黑体" pitchFamily="49" charset="-122"/>
              </a:rPr>
              <a:t>Creating revolutionary </a:t>
            </a:r>
            <a:r>
              <a:rPr lang="en-US" altLang="zh-CN" sz="2000" dirty="0">
                <a:latin typeface="黑体" pitchFamily="49" charset="-122"/>
                <a:ea typeface="黑体" pitchFamily="49" charset="-122"/>
              </a:rPr>
              <a:t>breakthroughs in commerce, science, and society</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a:t>
            </a:r>
            <a:r>
              <a:rPr lang="zh-CN" altLang="en-US" sz="2000" dirty="0">
                <a:latin typeface="黑体" pitchFamily="49" charset="-122"/>
                <a:ea typeface="黑体" pitchFamily="49" charset="-122"/>
              </a:rPr>
              <a:t>阐述了在数据驱动的研究背景下，解决大数据问题所需的技术以及面临的一些挑战</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342900" indent="-342900">
              <a:buFont typeface="Wingdings" pitchFamily="2" charset="2"/>
              <a:buChar char="Ø"/>
            </a:pPr>
            <a:r>
              <a:rPr lang="en-US" altLang="zh-CN" sz="2000" dirty="0" smtClean="0">
                <a:solidFill>
                  <a:srgbClr val="FF0000"/>
                </a:solidFill>
                <a:latin typeface="黑体" pitchFamily="49" charset="-122"/>
                <a:ea typeface="黑体" pitchFamily="49" charset="-122"/>
              </a:rPr>
              <a:t>Science</a:t>
            </a:r>
            <a:r>
              <a:rPr lang="en-US" altLang="zh-CN" sz="2000" dirty="0" smtClean="0">
                <a:latin typeface="黑体" pitchFamily="49" charset="-122"/>
                <a:ea typeface="黑体" pitchFamily="49" charset="-122"/>
              </a:rPr>
              <a:t> </a:t>
            </a:r>
            <a:r>
              <a:rPr lang="zh-CN" altLang="en-US" sz="2000" dirty="0">
                <a:latin typeface="黑体" pitchFamily="49" charset="-122"/>
                <a:ea typeface="黑体" pitchFamily="49" charset="-122"/>
              </a:rPr>
              <a:t>在 </a:t>
            </a:r>
            <a:r>
              <a:rPr lang="en-US" altLang="zh-CN" sz="2000" dirty="0">
                <a:latin typeface="黑体" pitchFamily="49" charset="-122"/>
                <a:ea typeface="黑体" pitchFamily="49" charset="-122"/>
              </a:rPr>
              <a:t>2011 </a:t>
            </a:r>
            <a:r>
              <a:rPr lang="zh-CN" altLang="en-US" sz="2000" dirty="0">
                <a:latin typeface="黑体" pitchFamily="49" charset="-122"/>
                <a:ea typeface="黑体" pitchFamily="49" charset="-122"/>
              </a:rPr>
              <a:t>年 </a:t>
            </a:r>
            <a:r>
              <a:rPr lang="en-US" altLang="zh-CN" sz="2000" dirty="0">
                <a:latin typeface="黑体" pitchFamily="49" charset="-122"/>
                <a:ea typeface="黑体" pitchFamily="49" charset="-122"/>
              </a:rPr>
              <a:t>2 </a:t>
            </a:r>
            <a:r>
              <a:rPr lang="zh-CN" altLang="en-US" sz="2000" dirty="0">
                <a:latin typeface="黑体" pitchFamily="49" charset="-122"/>
                <a:ea typeface="黑体" pitchFamily="49" charset="-122"/>
              </a:rPr>
              <a:t>月推出专刊</a:t>
            </a:r>
            <a:r>
              <a:rPr lang="en-US" altLang="zh-CN" sz="2000" dirty="0">
                <a:latin typeface="黑体" pitchFamily="49" charset="-122"/>
                <a:ea typeface="黑体" pitchFamily="49" charset="-122"/>
              </a:rPr>
              <a:t>《Dealing with Data</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a:t>
            </a:r>
            <a:r>
              <a:rPr lang="zh-CN" altLang="en-US" sz="2000" dirty="0">
                <a:latin typeface="黑体" pitchFamily="49" charset="-122"/>
                <a:ea typeface="黑体" pitchFamily="49" charset="-122"/>
              </a:rPr>
              <a:t>主要围绕着科学研究中大数据的问题展开讨论，说明大数据对于科学研究的重要性</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342900" indent="-342900">
              <a:buFont typeface="Wingdings" pitchFamily="2" charset="2"/>
              <a:buChar char="Ø"/>
            </a:pPr>
            <a:r>
              <a:rPr lang="zh-CN" altLang="en-US" sz="2000" dirty="0" smtClean="0">
                <a:latin typeface="黑体" pitchFamily="49" charset="-122"/>
                <a:ea typeface="黑体" pitchFamily="49" charset="-122"/>
              </a:rPr>
              <a:t>美国</a:t>
            </a:r>
            <a:r>
              <a:rPr lang="zh-CN" altLang="en-US" sz="2000" dirty="0">
                <a:latin typeface="黑体" pitchFamily="49" charset="-122"/>
                <a:ea typeface="黑体" pitchFamily="49" charset="-122"/>
              </a:rPr>
              <a:t>一些知名的数据管理领域的专家学者则从专业的研究角度出发，联合发布了一份白皮书</a:t>
            </a:r>
            <a:r>
              <a:rPr lang="en-US" altLang="zh-CN" sz="2000" dirty="0">
                <a:solidFill>
                  <a:srgbClr val="FF0000"/>
                </a:solidFill>
                <a:latin typeface="黑体" pitchFamily="49" charset="-122"/>
                <a:ea typeface="黑体" pitchFamily="49" charset="-122"/>
              </a:rPr>
              <a:t>《Challenges and Opportunities with Big Data</a:t>
            </a:r>
            <a:r>
              <a:rPr lang="en-US" altLang="zh-CN" sz="2000" dirty="0" smtClean="0">
                <a:solidFill>
                  <a:srgbClr val="FF0000"/>
                </a:solidFill>
                <a:latin typeface="黑体" pitchFamily="49" charset="-122"/>
                <a:ea typeface="黑体" pitchFamily="49" charset="-122"/>
              </a:rPr>
              <a:t>》</a:t>
            </a:r>
            <a:r>
              <a:rPr lang="zh-CN" altLang="en-US" sz="2000" dirty="0" smtClean="0">
                <a:latin typeface="黑体" pitchFamily="49" charset="-122"/>
                <a:ea typeface="黑体" pitchFamily="49" charset="-122"/>
              </a:rPr>
              <a:t>。</a:t>
            </a:r>
            <a:r>
              <a:rPr lang="zh-CN" altLang="en-US" sz="2000" dirty="0">
                <a:latin typeface="黑体" pitchFamily="49" charset="-122"/>
                <a:ea typeface="黑体" pitchFamily="49" charset="-122"/>
              </a:rPr>
              <a:t>该白皮书从学术的角度出发，介绍了大数据的产生，分析了大数据的处理流程，并提出大数据所面临的若干挑战</a:t>
            </a:r>
            <a:r>
              <a:rPr lang="zh-CN" altLang="en-US" sz="2000" dirty="0" smtClean="0">
                <a:latin typeface="黑体" pitchFamily="49" charset="-122"/>
                <a:ea typeface="黑体" pitchFamily="49" charset="-122"/>
              </a:rPr>
              <a:t>。</a:t>
            </a:r>
            <a:endParaRPr lang="zh-CN" altLang="en-US" sz="2000" dirty="0">
              <a:latin typeface="黑体" pitchFamily="49" charset="-122"/>
              <a:ea typeface="黑体"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4163" y="1628800"/>
            <a:ext cx="2525559"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441" y="1198789"/>
            <a:ext cx="328612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03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l="1102"/>
          <a:stretch>
            <a:fillRect/>
          </a:stretch>
        </p:blipFill>
        <p:spPr bwMode="auto">
          <a:xfrm>
            <a:off x="0" y="0"/>
            <a:ext cx="12195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标题 1"/>
          <p:cNvSpPr>
            <a:spLocks noChangeArrowheads="1"/>
          </p:cNvSpPr>
          <p:nvPr/>
        </p:nvSpPr>
        <p:spPr bwMode="auto">
          <a:xfrm>
            <a:off x="4369395" y="4521199"/>
            <a:ext cx="5148572"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dirty="0" smtClean="0">
                <a:solidFill>
                  <a:schemeClr val="bg1"/>
                </a:solidFill>
                <a:latin typeface="Broadway" pitchFamily="82" charset="0"/>
                <a:sym typeface="Broadway" pitchFamily="82" charset="0"/>
              </a:rPr>
              <a:t>电子商务</a:t>
            </a:r>
            <a:r>
              <a:rPr lang="zh-CN" altLang="en-US" sz="2400" dirty="0">
                <a:solidFill>
                  <a:schemeClr val="bg1"/>
                </a:solidFill>
                <a:latin typeface="Broadway" pitchFamily="82" charset="0"/>
                <a:sym typeface="Broadway" pitchFamily="82" charset="0"/>
              </a:rPr>
              <a:t>与智能服务研究中心 </a:t>
            </a:r>
            <a:r>
              <a:rPr lang="en-US" altLang="zh-CN" sz="2400" dirty="0">
                <a:solidFill>
                  <a:schemeClr val="bg1"/>
                </a:solidFill>
                <a:latin typeface="Broadway" pitchFamily="82" charset="0"/>
                <a:sym typeface="Broadway" pitchFamily="82" charset="0"/>
              </a:rPr>
              <a:t>http://www.whieb.com</a:t>
            </a:r>
          </a:p>
          <a:p>
            <a:endParaRPr lang="en-US" altLang="zh-CN" sz="2400" dirty="0">
              <a:solidFill>
                <a:schemeClr val="bg1"/>
              </a:solidFill>
              <a:latin typeface="Broadway" pitchFamily="82" charset="0"/>
              <a:sym typeface="Broadway" pitchFamily="82" charset="0"/>
            </a:endParaRPr>
          </a:p>
        </p:txBody>
      </p:sp>
      <p:sp>
        <p:nvSpPr>
          <p:cNvPr id="5" name="WordArt 2"/>
          <p:cNvSpPr>
            <a:spLocks noChangeArrowheads="1" noChangeShapeType="1"/>
          </p:cNvSpPr>
          <p:nvPr/>
        </p:nvSpPr>
        <p:spPr bwMode="auto">
          <a:xfrm rot="227132">
            <a:off x="3072939" y="1268760"/>
            <a:ext cx="5760951" cy="1332148"/>
          </a:xfrm>
          <a:prstGeom prst="rect">
            <a:avLst/>
          </a:prstGeom>
        </p:spPr>
        <p:txBody>
          <a:bodyPr wrap="none" fromWordArt="1">
            <a:prstTxWarp prst="textCascadeUp">
              <a:avLst>
                <a:gd name="adj" fmla="val 100000"/>
              </a:avLst>
            </a:prstTxWarp>
            <a:scene3d>
              <a:camera prst="legacyPerspectiveFront">
                <a:rot lat="20519999" lon="1080000" rev="0"/>
              </a:camera>
              <a:lightRig rig="legacyFlat1" dir="r"/>
            </a:scene3d>
            <a:sp3d extrusionH="430200" prstMaterial="legacyMatte">
              <a:extrusionClr>
                <a:srgbClr val="FF6600"/>
              </a:extrusionClr>
            </a:sp3d>
          </a:bodyPr>
          <a:lstStyle/>
          <a:p>
            <a:pPr algn="ctr">
              <a:defRPr/>
            </a:pPr>
            <a:r>
              <a:rPr lang="zh-CN" altLang="en-US" sz="6000" b="1" dirty="0">
                <a:ln w="9525">
                  <a:noFill/>
                  <a:round/>
                  <a:headEnd/>
                  <a:tailEnd/>
                </a:ln>
                <a:gradFill rotWithShape="0">
                  <a:gsLst>
                    <a:gs pos="0">
                      <a:srgbClr val="FFE701"/>
                    </a:gs>
                    <a:gs pos="100000">
                      <a:srgbClr val="FE3E02"/>
                    </a:gs>
                  </a:gsLst>
                  <a:lin ang="5400000" scaled="1"/>
                </a:gradFill>
                <a:latin typeface="微软雅黑"/>
                <a:ea typeface="微软雅黑"/>
              </a:rPr>
              <a:t>谢谢大家</a:t>
            </a:r>
          </a:p>
        </p:txBody>
      </p:sp>
    </p:spTree>
  </p:cSld>
  <p:clrMapOvr>
    <a:masterClrMapping/>
  </p:clrMapOvr>
  <p:transition spd="slow">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为什么研究大数据？</a:t>
            </a:r>
            <a:endParaRPr lang="zh-CN" altLang="en-US" dirty="0"/>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矩形 3"/>
          <p:cNvSpPr/>
          <p:nvPr/>
        </p:nvSpPr>
        <p:spPr>
          <a:xfrm>
            <a:off x="696987" y="1470263"/>
            <a:ext cx="8100900" cy="3785652"/>
          </a:xfrm>
          <a:prstGeom prst="rect">
            <a:avLst/>
          </a:prstGeom>
        </p:spPr>
        <p:txBody>
          <a:bodyPr wrap="square">
            <a:spAutoFit/>
          </a:bodyPr>
          <a:lstStyle/>
          <a:p>
            <a:r>
              <a:rPr lang="zh-CN" altLang="en-US" sz="2000" dirty="0" smtClean="0">
                <a:latin typeface="黑体" pitchFamily="49" charset="-122"/>
                <a:ea typeface="黑体" pitchFamily="49" charset="-122"/>
              </a:rPr>
              <a:t>就业界而言</a:t>
            </a:r>
            <a:endParaRPr lang="en-US" altLang="zh-CN" sz="2000" dirty="0">
              <a:latin typeface="黑体" pitchFamily="49" charset="-122"/>
              <a:ea typeface="黑体" pitchFamily="49" charset="-122"/>
            </a:endParaRPr>
          </a:p>
          <a:p>
            <a:endParaRPr lang="en-US" altLang="zh-CN" sz="2000" dirty="0" smtClean="0">
              <a:latin typeface="黑体" pitchFamily="49" charset="-122"/>
              <a:ea typeface="黑体" pitchFamily="49" charset="-122"/>
            </a:endParaRPr>
          </a:p>
          <a:p>
            <a:pPr marL="342900" indent="-342900">
              <a:buFont typeface="Wingdings" pitchFamily="2" charset="2"/>
              <a:buChar char="Ø"/>
            </a:pPr>
            <a:r>
              <a:rPr lang="zh-CN" altLang="en-US" sz="2000" dirty="0">
                <a:latin typeface="黑体" pitchFamily="49" charset="-122"/>
                <a:ea typeface="黑体" pitchFamily="49" charset="-122"/>
              </a:rPr>
              <a:t>全球知名的咨询公司麦肯锡</a:t>
            </a:r>
            <a:r>
              <a:rPr lang="en-US" altLang="zh-CN" sz="2000" dirty="0">
                <a:latin typeface="黑体" pitchFamily="49" charset="-122"/>
                <a:ea typeface="黑体" pitchFamily="49" charset="-122"/>
              </a:rPr>
              <a:t>(</a:t>
            </a:r>
            <a:r>
              <a:rPr lang="en-US" altLang="zh-CN" sz="2000" dirty="0" smtClean="0">
                <a:latin typeface="黑体" pitchFamily="49" charset="-122"/>
                <a:ea typeface="黑体" pitchFamily="49" charset="-122"/>
              </a:rPr>
              <a:t>McKinsey)2011</a:t>
            </a:r>
            <a:r>
              <a:rPr lang="zh-CN" altLang="en-US" sz="2000" dirty="0" smtClean="0">
                <a:latin typeface="黑体" pitchFamily="49" charset="-122"/>
                <a:ea typeface="黑体" pitchFamily="49" charset="-122"/>
              </a:rPr>
              <a:t>年</a:t>
            </a:r>
            <a:r>
              <a:rPr lang="en-US" altLang="zh-CN" sz="2000" dirty="0" smtClean="0">
                <a:latin typeface="黑体" pitchFamily="49" charset="-122"/>
                <a:ea typeface="黑体" pitchFamily="49" charset="-122"/>
              </a:rPr>
              <a:t>6 </a:t>
            </a:r>
            <a:r>
              <a:rPr lang="zh-CN" altLang="en-US" sz="2000" dirty="0">
                <a:latin typeface="黑体" pitchFamily="49" charset="-122"/>
                <a:ea typeface="黑体" pitchFamily="49" charset="-122"/>
              </a:rPr>
              <a:t>月份发布了一份关于大数据的详尽报告</a:t>
            </a:r>
            <a:r>
              <a:rPr lang="en-US" altLang="zh-CN" sz="2000" dirty="0">
                <a:solidFill>
                  <a:srgbClr val="FF0000"/>
                </a:solidFill>
                <a:latin typeface="黑体" pitchFamily="49" charset="-122"/>
                <a:ea typeface="黑体" pitchFamily="49" charset="-122"/>
              </a:rPr>
              <a:t>《Big data: The next frontier for innovation, competition, and productivity</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a:t>
            </a:r>
            <a:r>
              <a:rPr lang="zh-CN" altLang="en-US" sz="2000" dirty="0">
                <a:latin typeface="黑体" pitchFamily="49" charset="-122"/>
                <a:ea typeface="黑体" pitchFamily="49" charset="-122"/>
              </a:rPr>
              <a:t>对大数据的影响、关键技术和应用领域等都进行了详尽的分析</a:t>
            </a:r>
            <a:r>
              <a:rPr lang="zh-CN" altLang="en-US" sz="2000" dirty="0" smtClean="0">
                <a:latin typeface="黑体" pitchFamily="49" charset="-122"/>
                <a:ea typeface="黑体" pitchFamily="49" charset="-122"/>
              </a:rPr>
              <a:t>。</a:t>
            </a:r>
            <a:endParaRPr lang="en-US" altLang="zh-CN" sz="2000" dirty="0" smtClean="0">
              <a:latin typeface="黑体" pitchFamily="49" charset="-122"/>
              <a:ea typeface="黑体" pitchFamily="49" charset="-122"/>
            </a:endParaRPr>
          </a:p>
          <a:p>
            <a:pPr marL="342900" indent="-342900">
              <a:buFont typeface="Wingdings" pitchFamily="2" charset="2"/>
              <a:buChar char="Ø"/>
            </a:pPr>
            <a:r>
              <a:rPr lang="zh-CN" altLang="en-US" sz="2000" dirty="0" smtClean="0">
                <a:latin typeface="黑体" pitchFamily="49" charset="-122"/>
                <a:ea typeface="黑体" pitchFamily="49" charset="-122"/>
              </a:rPr>
              <a:t>进入 </a:t>
            </a:r>
            <a:r>
              <a:rPr lang="en-US" altLang="zh-CN" sz="2000" dirty="0">
                <a:latin typeface="黑体" pitchFamily="49" charset="-122"/>
                <a:ea typeface="黑体" pitchFamily="49" charset="-122"/>
              </a:rPr>
              <a:t>2012 </a:t>
            </a:r>
            <a:r>
              <a:rPr lang="zh-CN" altLang="en-US" sz="2000" dirty="0">
                <a:latin typeface="黑体" pitchFamily="49" charset="-122"/>
                <a:ea typeface="黑体" pitchFamily="49" charset="-122"/>
              </a:rPr>
              <a:t>年以来，大数据的关注度与日俱增。</a:t>
            </a:r>
            <a:r>
              <a:rPr lang="en-US" altLang="zh-CN" sz="2000" dirty="0">
                <a:latin typeface="黑体" pitchFamily="49" charset="-122"/>
                <a:ea typeface="黑体" pitchFamily="49" charset="-122"/>
              </a:rPr>
              <a:t>1 </a:t>
            </a:r>
            <a:r>
              <a:rPr lang="zh-CN" altLang="en-US" sz="2000" dirty="0">
                <a:latin typeface="黑体" pitchFamily="49" charset="-122"/>
                <a:ea typeface="黑体" pitchFamily="49" charset="-122"/>
              </a:rPr>
              <a:t>月份的</a:t>
            </a:r>
            <a:r>
              <a:rPr lang="zh-CN" altLang="en-US" sz="2000" dirty="0">
                <a:solidFill>
                  <a:srgbClr val="FF0000"/>
                </a:solidFill>
                <a:latin typeface="黑体" pitchFamily="49" charset="-122"/>
                <a:ea typeface="黑体" pitchFamily="49" charset="-122"/>
              </a:rPr>
              <a:t>达沃斯世界经济论坛</a:t>
            </a:r>
            <a:r>
              <a:rPr lang="zh-CN" altLang="en-US" sz="2000" dirty="0">
                <a:latin typeface="黑体" pitchFamily="49" charset="-122"/>
                <a:ea typeface="黑体" pitchFamily="49" charset="-122"/>
              </a:rPr>
              <a:t>上，大数据是主题</a:t>
            </a:r>
            <a:r>
              <a:rPr lang="zh-CN" altLang="en-US" sz="2000" dirty="0" smtClean="0">
                <a:latin typeface="黑体" pitchFamily="49" charset="-122"/>
                <a:ea typeface="黑体" pitchFamily="49" charset="-122"/>
              </a:rPr>
              <a:t>之一。</a:t>
            </a:r>
            <a:endParaRPr lang="en-US" altLang="zh-CN" sz="2000" dirty="0" smtClean="0">
              <a:latin typeface="黑体" pitchFamily="49" charset="-122"/>
              <a:ea typeface="黑体" pitchFamily="49" charset="-122"/>
            </a:endParaRPr>
          </a:p>
          <a:p>
            <a:pPr marL="342900" indent="-342900">
              <a:buFont typeface="Wingdings" pitchFamily="2" charset="2"/>
              <a:buChar char="Ø"/>
            </a:pPr>
            <a:r>
              <a:rPr lang="zh-CN" altLang="en-US" sz="2000" dirty="0">
                <a:latin typeface="黑体" pitchFamily="49" charset="-122"/>
                <a:ea typeface="黑体" pitchFamily="49" charset="-122"/>
              </a:rPr>
              <a:t>去年</a:t>
            </a:r>
            <a:r>
              <a:rPr lang="en-US" altLang="zh-CN" sz="2000" dirty="0" smtClean="0">
                <a:latin typeface="黑体" pitchFamily="49" charset="-122"/>
                <a:ea typeface="黑体" pitchFamily="49" charset="-122"/>
              </a:rPr>
              <a:t>3 </a:t>
            </a:r>
            <a:r>
              <a:rPr lang="zh-CN" altLang="en-US" sz="2000" dirty="0">
                <a:latin typeface="黑体" pitchFamily="49" charset="-122"/>
                <a:ea typeface="黑体" pitchFamily="49" charset="-122"/>
              </a:rPr>
              <a:t>月份美国奥巴马政府发布了</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大数据研究和发展倡议</a:t>
            </a:r>
            <a:r>
              <a:rPr lang="en-US" altLang="zh-CN" sz="2000" dirty="0" smtClean="0">
                <a:latin typeface="黑体" pitchFamily="49" charset="-122"/>
                <a:ea typeface="黑体" pitchFamily="49" charset="-122"/>
              </a:rPr>
              <a:t>》(Big </a:t>
            </a:r>
            <a:r>
              <a:rPr lang="en-US" altLang="zh-CN" sz="2000" dirty="0">
                <a:latin typeface="黑体" pitchFamily="49" charset="-122"/>
                <a:ea typeface="黑体" pitchFamily="49" charset="-122"/>
              </a:rPr>
              <a:t>Data Research and Development Initiative)</a:t>
            </a:r>
            <a:r>
              <a:rPr lang="zh-CN" altLang="en-US" sz="2000" dirty="0">
                <a:latin typeface="黑体" pitchFamily="49" charset="-122"/>
                <a:ea typeface="黑体" pitchFamily="49" charset="-122"/>
              </a:rPr>
              <a:t>，投资 </a:t>
            </a:r>
            <a:r>
              <a:rPr lang="en-US" altLang="zh-CN" sz="2000" dirty="0">
                <a:latin typeface="黑体" pitchFamily="49" charset="-122"/>
                <a:ea typeface="黑体" pitchFamily="49" charset="-122"/>
              </a:rPr>
              <a:t>2 </a:t>
            </a:r>
            <a:r>
              <a:rPr lang="zh-CN" altLang="en-US" sz="2000" dirty="0">
                <a:latin typeface="黑体" pitchFamily="49" charset="-122"/>
                <a:ea typeface="黑体" pitchFamily="49" charset="-122"/>
              </a:rPr>
              <a:t>亿以上美元，正式启动“</a:t>
            </a:r>
            <a:r>
              <a:rPr lang="zh-CN" altLang="en-US" sz="2000" dirty="0">
                <a:solidFill>
                  <a:srgbClr val="FF0000"/>
                </a:solidFill>
                <a:latin typeface="黑体" pitchFamily="49" charset="-122"/>
                <a:ea typeface="黑体" pitchFamily="49" charset="-122"/>
              </a:rPr>
              <a:t>大数据发展计划</a:t>
            </a:r>
            <a:r>
              <a:rPr lang="zh-CN" altLang="en-US" sz="2000" dirty="0">
                <a:latin typeface="黑体" pitchFamily="49" charset="-122"/>
                <a:ea typeface="黑体" pitchFamily="49" charset="-122"/>
              </a:rPr>
              <a:t>”。计划在科学研究、环境、生物医学等领域利用大数据技术进行</a:t>
            </a:r>
            <a:r>
              <a:rPr lang="zh-CN" altLang="en-US" sz="2000" dirty="0" smtClean="0">
                <a:latin typeface="黑体" pitchFamily="49" charset="-122"/>
                <a:ea typeface="黑体" pitchFamily="49" charset="-122"/>
              </a:rPr>
              <a:t>突破。</a:t>
            </a:r>
            <a:endParaRPr lang="en-US" altLang="zh-CN" sz="2000" dirty="0" smtClean="0">
              <a:latin typeface="黑体" pitchFamily="49" charset="-122"/>
              <a:ea typeface="黑体" pitchFamily="49" charset="-122"/>
            </a:endParaRPr>
          </a:p>
        </p:txBody>
      </p:sp>
      <p:pic>
        <p:nvPicPr>
          <p:cNvPr id="2050" name="Picture 2" descr="http://news.xinhuanet.com/photo/2013-05/02/124651807_31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887" y="2564904"/>
            <a:ext cx="3443590" cy="25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778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隶书" pitchFamily="2" charset="-122"/>
                <a:ea typeface="华文隶书" pitchFamily="2" charset="-122"/>
              </a:rPr>
              <a:t>走近</a:t>
            </a:r>
            <a:r>
              <a:rPr lang="en-US" altLang="zh-CN" dirty="0" smtClean="0">
                <a:latin typeface="华文隶书" pitchFamily="2" charset="-122"/>
                <a:ea typeface="华文隶书" pitchFamily="2" charset="-122"/>
              </a:rPr>
              <a:t>Big</a:t>
            </a:r>
            <a:r>
              <a:rPr lang="zh-CN" altLang="en-US" dirty="0" smtClean="0">
                <a:latin typeface="华文隶书" pitchFamily="2" charset="-122"/>
                <a:ea typeface="华文隶书" pitchFamily="2" charset="-122"/>
              </a:rPr>
              <a:t> </a:t>
            </a:r>
            <a:r>
              <a:rPr lang="en-US" altLang="zh-CN" dirty="0" smtClean="0">
                <a:latin typeface="华文隶书" pitchFamily="2" charset="-122"/>
                <a:ea typeface="华文隶书" pitchFamily="2" charset="-122"/>
              </a:rPr>
              <a:t>Data</a:t>
            </a:r>
            <a:endParaRPr lang="zh-CN" altLang="en-US" dirty="0">
              <a:latin typeface="华文隶书" pitchFamily="2" charset="-122"/>
              <a:ea typeface="华文隶书" pitchFamily="2" charset="-122"/>
            </a:endParaRPr>
          </a:p>
        </p:txBody>
      </p:sp>
      <p:sp>
        <p:nvSpPr>
          <p:cNvPr id="3" name="日期占位符 2"/>
          <p:cNvSpPr>
            <a:spLocks noGrp="1"/>
          </p:cNvSpPr>
          <p:nvPr>
            <p:ph type="dt" sz="half" idx="10"/>
          </p:nvPr>
        </p:nvSpPr>
        <p:spPr/>
        <p:txBody>
          <a:bodyPr/>
          <a:lstStyle/>
          <a:p>
            <a:fld id="{B5AA9735-300F-4A90-83BD-67B52765E33A}" type="datetime1">
              <a:rPr lang="zh-CN" altLang="en-US" smtClean="0"/>
              <a:pPr/>
              <a:t>2013/5/24</a:t>
            </a:fld>
            <a:endParaRPr lang="zh-CN" altLang="en-US" sz="1800">
              <a:solidFill>
                <a:srgbClr val="000000"/>
              </a:solidFill>
            </a:endParaRPr>
          </a:p>
        </p:txBody>
      </p:sp>
      <p:sp>
        <p:nvSpPr>
          <p:cNvPr id="4" name="AutoShape 3"/>
          <p:cNvSpPr>
            <a:spLocks noChangeArrowheads="1"/>
          </p:cNvSpPr>
          <p:nvPr/>
        </p:nvSpPr>
        <p:spPr bwMode="invGray">
          <a:xfrm>
            <a:off x="3901343" y="2066925"/>
            <a:ext cx="4995862"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fontAlgn="base" hangingPunct="0">
              <a:spcBef>
                <a:spcPct val="0"/>
              </a:spcBef>
              <a:spcAft>
                <a:spcPct val="0"/>
              </a:spcAft>
            </a:pPr>
            <a:r>
              <a:rPr lang="zh-CN" altLang="en-US" sz="2400" dirty="0">
                <a:solidFill>
                  <a:srgbClr val="FFFFFF"/>
                </a:solidFill>
                <a:latin typeface="黑体" pitchFamily="49" charset="-122"/>
                <a:ea typeface="黑体" pitchFamily="49" charset="-122"/>
              </a:rPr>
              <a:t>大数据理论基础</a:t>
            </a:r>
            <a:endParaRPr lang="en-US" altLang="zh-CN" sz="2400" dirty="0">
              <a:solidFill>
                <a:srgbClr val="FFFFFF"/>
              </a:solidFill>
              <a:latin typeface="黑体" pitchFamily="49" charset="-122"/>
              <a:ea typeface="黑体" pitchFamily="49" charset="-122"/>
            </a:endParaRPr>
          </a:p>
        </p:txBody>
      </p:sp>
      <p:sp>
        <p:nvSpPr>
          <p:cNvPr id="5" name="AutoShape 4"/>
          <p:cNvSpPr>
            <a:spLocks noChangeArrowheads="1"/>
          </p:cNvSpPr>
          <p:nvPr/>
        </p:nvSpPr>
        <p:spPr bwMode="auto">
          <a:xfrm>
            <a:off x="2778981" y="2071687"/>
            <a:ext cx="984250" cy="609600"/>
          </a:xfrm>
          <a:prstGeom prst="bevel">
            <a:avLst>
              <a:gd name="adj" fmla="val 125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nchorCtr="1"/>
          <a:lstStyle/>
          <a:p>
            <a:pPr eaLnBrk="0" fontAlgn="base" hangingPunct="0">
              <a:spcBef>
                <a:spcPct val="0"/>
              </a:spcBef>
              <a:spcAft>
                <a:spcPct val="0"/>
              </a:spcAft>
            </a:pPr>
            <a:r>
              <a:rPr lang="zh-CN" altLang="en-US" sz="2400" dirty="0">
                <a:solidFill>
                  <a:srgbClr val="FFFFFF"/>
                </a:solidFill>
                <a:latin typeface="黑体" pitchFamily="49" charset="-122"/>
                <a:ea typeface="黑体" pitchFamily="49" charset="-122"/>
              </a:rPr>
              <a:t>1</a:t>
            </a:r>
          </a:p>
        </p:txBody>
      </p:sp>
      <p:sp>
        <p:nvSpPr>
          <p:cNvPr id="6" name="AutoShape 7"/>
          <p:cNvSpPr>
            <a:spLocks noChangeArrowheads="1"/>
          </p:cNvSpPr>
          <p:nvPr/>
        </p:nvSpPr>
        <p:spPr bwMode="invGray">
          <a:xfrm>
            <a:off x="3944207" y="2995612"/>
            <a:ext cx="4994275"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fontAlgn="base" hangingPunct="0">
              <a:spcBef>
                <a:spcPct val="0"/>
              </a:spcBef>
              <a:spcAft>
                <a:spcPct val="0"/>
              </a:spcAft>
            </a:pPr>
            <a:r>
              <a:rPr lang="zh-CN" altLang="en-US" sz="2400" dirty="0">
                <a:solidFill>
                  <a:srgbClr val="000000"/>
                </a:solidFill>
                <a:latin typeface="黑体" pitchFamily="2" charset="-122"/>
                <a:ea typeface="黑体" pitchFamily="2" charset="-122"/>
              </a:rPr>
              <a:t>关键技术分析</a:t>
            </a:r>
          </a:p>
        </p:txBody>
      </p:sp>
      <p:sp>
        <p:nvSpPr>
          <p:cNvPr id="7" name="AutoShape 8"/>
          <p:cNvSpPr>
            <a:spLocks noChangeArrowheads="1"/>
          </p:cNvSpPr>
          <p:nvPr/>
        </p:nvSpPr>
        <p:spPr bwMode="auto">
          <a:xfrm>
            <a:off x="2801205" y="2995612"/>
            <a:ext cx="985838" cy="609600"/>
          </a:xfrm>
          <a:prstGeom prst="bevel">
            <a:avLst>
              <a:gd name="adj" fmla="val 12500"/>
            </a:avLst>
          </a:prstGeom>
          <a:solidFill>
            <a:schemeClr val="bg1">
              <a:lumMod val="75000"/>
            </a:schemeClr>
          </a:solidFill>
          <a:ln w="9525">
            <a:noFill/>
            <a:miter lim="800000"/>
            <a:headEnd/>
            <a:tailEnd/>
          </a:ln>
          <a:extLst/>
        </p:spPr>
        <p:txBody>
          <a:bodyPr lIns="92075" tIns="46038" rIns="92075" bIns="46038" anchor="ctr" anchorCtr="1"/>
          <a:lstStyle/>
          <a:p>
            <a:pPr eaLnBrk="0" fontAlgn="base" hangingPunct="0">
              <a:spcBef>
                <a:spcPct val="0"/>
              </a:spcBef>
              <a:spcAft>
                <a:spcPct val="0"/>
              </a:spcAft>
            </a:pPr>
            <a:r>
              <a:rPr lang="en-US" altLang="zh-CN" sz="2400" dirty="0">
                <a:solidFill>
                  <a:srgbClr val="000000"/>
                </a:solidFill>
                <a:latin typeface="黑体" pitchFamily="2" charset="-122"/>
                <a:ea typeface="黑体" pitchFamily="2" charset="-122"/>
              </a:rPr>
              <a:t>2</a:t>
            </a:r>
          </a:p>
        </p:txBody>
      </p:sp>
      <p:sp>
        <p:nvSpPr>
          <p:cNvPr id="8" name="AutoShape 7"/>
          <p:cNvSpPr>
            <a:spLocks noChangeArrowheads="1"/>
          </p:cNvSpPr>
          <p:nvPr/>
        </p:nvSpPr>
        <p:spPr bwMode="invGray">
          <a:xfrm>
            <a:off x="3972783" y="3924300"/>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fontAlgn="base" hangingPunct="0">
              <a:spcBef>
                <a:spcPct val="0"/>
              </a:spcBef>
              <a:spcAft>
                <a:spcPct val="0"/>
              </a:spcAft>
              <a:defRPr/>
            </a:pPr>
            <a:r>
              <a:rPr lang="zh-CN" altLang="en-US" sz="2400" dirty="0">
                <a:solidFill>
                  <a:srgbClr val="000000"/>
                </a:solidFill>
                <a:latin typeface="黑体" pitchFamily="2" charset="-122"/>
                <a:ea typeface="黑体" pitchFamily="2" charset="-122"/>
              </a:rPr>
              <a:t>大数据应用案例分析</a:t>
            </a:r>
          </a:p>
        </p:txBody>
      </p:sp>
      <p:sp>
        <p:nvSpPr>
          <p:cNvPr id="9" name="AutoShape 8"/>
          <p:cNvSpPr>
            <a:spLocks noChangeArrowheads="1"/>
          </p:cNvSpPr>
          <p:nvPr/>
        </p:nvSpPr>
        <p:spPr bwMode="auto">
          <a:xfrm>
            <a:off x="2829779" y="3924300"/>
            <a:ext cx="985838" cy="609600"/>
          </a:xfrm>
          <a:prstGeom prst="bevel">
            <a:avLst>
              <a:gd name="adj" fmla="val 12500"/>
            </a:avLst>
          </a:prstGeom>
          <a:solidFill>
            <a:schemeClr val="bg1">
              <a:lumMod val="75000"/>
            </a:schemeClr>
          </a:solidFill>
          <a:ln w="12700">
            <a:noFill/>
            <a:miter lim="800000"/>
            <a:headEnd/>
            <a:tailEnd/>
          </a:ln>
        </p:spPr>
        <p:txBody>
          <a:bodyPr wrap="none" anchor="ctr"/>
          <a:lstStyle/>
          <a:p>
            <a:pPr algn="ctr" eaLnBrk="0" fontAlgn="base" hangingPunct="0">
              <a:lnSpc>
                <a:spcPct val="90000"/>
              </a:lnSpc>
              <a:spcBef>
                <a:spcPct val="0"/>
              </a:spcBef>
              <a:spcAft>
                <a:spcPct val="0"/>
              </a:spcAft>
              <a:defRPr/>
            </a:pPr>
            <a:r>
              <a:rPr lang="en-US" altLang="zh-CN" sz="2400" dirty="0">
                <a:solidFill>
                  <a:srgbClr val="000000"/>
                </a:solidFill>
                <a:latin typeface="黑体" pitchFamily="49" charset="-122"/>
                <a:ea typeface="黑体" pitchFamily="49" charset="-122"/>
              </a:rPr>
              <a:t>3</a:t>
            </a:r>
          </a:p>
        </p:txBody>
      </p:sp>
      <p:sp>
        <p:nvSpPr>
          <p:cNvPr id="10" name="AutoShape 7"/>
          <p:cNvSpPr>
            <a:spLocks noChangeArrowheads="1"/>
          </p:cNvSpPr>
          <p:nvPr/>
        </p:nvSpPr>
        <p:spPr bwMode="invGray">
          <a:xfrm>
            <a:off x="3972783" y="4852987"/>
            <a:ext cx="4994275" cy="609600"/>
          </a:xfrm>
          <a:prstGeom prst="bevel">
            <a:avLst>
              <a:gd name="adj" fmla="val 12500"/>
            </a:avLst>
          </a:prstGeom>
          <a:solidFill>
            <a:schemeClr val="bg1">
              <a:lumMod val="75000"/>
            </a:schemeClr>
          </a:solidFill>
          <a:ln w="9525">
            <a:noFill/>
            <a:miter lim="800000"/>
            <a:headEnd/>
            <a:tailEnd/>
          </a:ln>
        </p:spPr>
        <p:txBody>
          <a:bodyPr lIns="92075" tIns="46038" rIns="92075" bIns="46038" anchor="ctr" anchorCtr="1"/>
          <a:lstStyle/>
          <a:p>
            <a:pPr eaLnBrk="0" fontAlgn="base" hangingPunct="0">
              <a:spcBef>
                <a:spcPct val="0"/>
              </a:spcBef>
              <a:spcAft>
                <a:spcPct val="0"/>
              </a:spcAft>
              <a:defRPr/>
            </a:pPr>
            <a:r>
              <a:rPr lang="zh-CN" altLang="en-US" sz="2400" dirty="0">
                <a:solidFill>
                  <a:srgbClr val="000000"/>
                </a:solidFill>
                <a:latin typeface="黑体" pitchFamily="2" charset="-122"/>
                <a:ea typeface="黑体" pitchFamily="2" charset="-122"/>
              </a:rPr>
              <a:t>大数据的挑战与未来</a:t>
            </a:r>
          </a:p>
        </p:txBody>
      </p:sp>
      <p:sp>
        <p:nvSpPr>
          <p:cNvPr id="11" name="AutoShape 8"/>
          <p:cNvSpPr>
            <a:spLocks noChangeArrowheads="1"/>
          </p:cNvSpPr>
          <p:nvPr/>
        </p:nvSpPr>
        <p:spPr bwMode="auto">
          <a:xfrm>
            <a:off x="2829779" y="4852987"/>
            <a:ext cx="985838" cy="609600"/>
          </a:xfrm>
          <a:prstGeom prst="bevel">
            <a:avLst>
              <a:gd name="adj" fmla="val 12500"/>
            </a:avLst>
          </a:prstGeom>
          <a:solidFill>
            <a:schemeClr val="bg1">
              <a:lumMod val="75000"/>
            </a:schemeClr>
          </a:solidFill>
          <a:ln w="12700">
            <a:noFill/>
            <a:miter lim="800000"/>
            <a:headEnd/>
            <a:tailEnd/>
          </a:ln>
        </p:spPr>
        <p:txBody>
          <a:bodyPr wrap="none" anchor="ctr"/>
          <a:lstStyle/>
          <a:p>
            <a:pPr algn="ctr" eaLnBrk="0" fontAlgn="base" hangingPunct="0">
              <a:lnSpc>
                <a:spcPct val="90000"/>
              </a:lnSpc>
              <a:spcBef>
                <a:spcPct val="0"/>
              </a:spcBef>
              <a:spcAft>
                <a:spcPct val="0"/>
              </a:spcAft>
              <a:defRPr/>
            </a:pPr>
            <a:r>
              <a:rPr lang="en-US" altLang="zh-CN" sz="2400" dirty="0">
                <a:solidFill>
                  <a:srgbClr val="000000"/>
                </a:solidFill>
                <a:latin typeface="黑体" pitchFamily="49" charset="-122"/>
                <a:ea typeface="黑体" pitchFamily="49" charset="-122"/>
              </a:rPr>
              <a:t>4</a:t>
            </a:r>
          </a:p>
        </p:txBody>
      </p:sp>
    </p:spTree>
    <p:extLst>
      <p:ext uri="{BB962C8B-B14F-4D97-AF65-F5344CB8AC3E}">
        <p14:creationId xmlns:p14="http://schemas.microsoft.com/office/powerpoint/2010/main" val="3487156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大数据兴起的背景</a:t>
            </a:r>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1553173029"/>
              </p:ext>
            </p:extLst>
          </p:nvPr>
        </p:nvGraphicFramePr>
        <p:xfrm>
          <a:off x="334522" y="1628800"/>
          <a:ext cx="5216400" cy="2856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15"/>
          <p:cNvSpPr txBox="1">
            <a:spLocks noChangeArrowheads="1"/>
          </p:cNvSpPr>
          <p:nvPr/>
        </p:nvSpPr>
        <p:spPr bwMode="auto">
          <a:xfrm>
            <a:off x="6622842" y="1808498"/>
            <a:ext cx="4945821" cy="36036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2500" lnSpcReduction="20000"/>
          </a:bodyPr>
          <a:lstStyle>
            <a:lvl1pPr marL="914400" indent="-914400" algn="l" rtl="0" eaLnBrk="0" fontAlgn="base" hangingPunct="0">
              <a:spcBef>
                <a:spcPct val="0"/>
              </a:spcBef>
              <a:spcAft>
                <a:spcPct val="0"/>
              </a:spcAft>
              <a:defRPr sz="2800">
                <a:solidFill>
                  <a:schemeClr val="bg1"/>
                </a:solidFill>
                <a:latin typeface="微软雅黑" pitchFamily="34" charset="-122"/>
                <a:ea typeface="微软雅黑" pitchFamily="34"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r" eaLnBrk="1" hangingPunct="1">
              <a:defRPr/>
            </a:pPr>
            <a:r>
              <a:rPr lang="zh-CN" altLang="en-US" sz="2500" b="1" dirty="0" smtClean="0">
                <a:solidFill>
                  <a:srgbClr val="FF0000"/>
                </a:solidFill>
                <a:ea typeface="楷体_GB2312"/>
                <a:cs typeface="楷体_GB2312"/>
              </a:rPr>
              <a:t>指数型增长的海量数据</a:t>
            </a:r>
          </a:p>
        </p:txBody>
      </p:sp>
      <p:pic>
        <p:nvPicPr>
          <p:cNvPr id="7" name="图片 1"/>
          <p:cNvPicPr>
            <a:picLocks noChangeAspect="1" noChangeArrowheads="1"/>
          </p:cNvPicPr>
          <p:nvPr/>
        </p:nvPicPr>
        <p:blipFill>
          <a:blip r:embed="rId8" cstate="print">
            <a:extLst>
              <a:ext uri="{28A0092B-C50C-407E-A947-70E740481C1C}">
                <a14:useLocalDpi xmlns:a14="http://schemas.microsoft.com/office/drawing/2010/main" val="0"/>
              </a:ext>
            </a:extLst>
          </a:blip>
          <a:srcRect b="5734"/>
          <a:stretch>
            <a:fillRect/>
          </a:stretch>
        </p:blipFill>
        <p:spPr bwMode="auto">
          <a:xfrm>
            <a:off x="6277607" y="2168860"/>
            <a:ext cx="5636293" cy="291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6"/>
          <p:cNvSpPr txBox="1"/>
          <p:nvPr/>
        </p:nvSpPr>
        <p:spPr>
          <a:xfrm>
            <a:off x="1669095" y="5084589"/>
            <a:ext cx="2925801" cy="400110"/>
          </a:xfrm>
          <a:prstGeom prst="rect">
            <a:avLst/>
          </a:prstGeom>
          <a:noFill/>
        </p:spPr>
        <p:txBody>
          <a:bodyPr wrap="none">
            <a:spAutoFit/>
          </a:bodyPr>
          <a:lstStyle>
            <a:lvl1pPr marL="285750" indent="-285750" eaLnBrk="0" hangingPunct="0">
              <a:defRPr kumimoji="1">
                <a:solidFill>
                  <a:schemeClr val="tx1"/>
                </a:solidFill>
                <a:latin typeface="Calibri" pitchFamily="34" charset="0"/>
                <a:ea typeface="PMingLiU" pitchFamily="18" charset="-120"/>
              </a:defRPr>
            </a:lvl1pPr>
            <a:lvl2pPr marL="742950" indent="-285750" eaLnBrk="0" hangingPunct="0">
              <a:defRPr kumimoji="1">
                <a:solidFill>
                  <a:schemeClr val="tx1"/>
                </a:solidFill>
                <a:latin typeface="Calibri" pitchFamily="34" charset="0"/>
                <a:ea typeface="PMingLiU" pitchFamily="18" charset="-120"/>
              </a:defRPr>
            </a:lvl2pPr>
            <a:lvl3pPr marL="1143000" indent="-228600" eaLnBrk="0" hangingPunct="0">
              <a:defRPr kumimoji="1">
                <a:solidFill>
                  <a:schemeClr val="tx1"/>
                </a:solidFill>
                <a:latin typeface="Calibri" pitchFamily="34" charset="0"/>
                <a:ea typeface="PMingLiU" pitchFamily="18" charset="-120"/>
              </a:defRPr>
            </a:lvl3pPr>
            <a:lvl4pPr marL="1600200" indent="-228600" eaLnBrk="0" hangingPunct="0">
              <a:defRPr kumimoji="1">
                <a:solidFill>
                  <a:schemeClr val="tx1"/>
                </a:solidFill>
                <a:latin typeface="Calibri" pitchFamily="34" charset="0"/>
                <a:ea typeface="PMingLiU" pitchFamily="18" charset="-120"/>
              </a:defRPr>
            </a:lvl4pPr>
            <a:lvl5pPr marL="2057400" indent="-228600" eaLnBrk="0" hangingPunct="0">
              <a:defRPr kumimoji="1">
                <a:solidFill>
                  <a:schemeClr val="tx1"/>
                </a:solidFill>
                <a:latin typeface="Calibri" pitchFamily="34" charset="0"/>
                <a:ea typeface="PMingLiU" pitchFamily="18" charset="-120"/>
              </a:defRPr>
            </a:lvl5pPr>
            <a:lvl6pPr marL="2514600" indent="-228600" eaLnBrk="0" fontAlgn="base" hangingPunct="0">
              <a:spcBef>
                <a:spcPct val="0"/>
              </a:spcBef>
              <a:spcAft>
                <a:spcPct val="0"/>
              </a:spcAft>
              <a:defRPr kumimoji="1">
                <a:solidFill>
                  <a:schemeClr val="tx1"/>
                </a:solidFill>
                <a:latin typeface="Calibri" pitchFamily="34" charset="0"/>
                <a:ea typeface="PMingLiU" pitchFamily="18" charset="-120"/>
              </a:defRPr>
            </a:lvl6pPr>
            <a:lvl7pPr marL="2971800" indent="-228600" eaLnBrk="0" fontAlgn="base" hangingPunct="0">
              <a:spcBef>
                <a:spcPct val="0"/>
              </a:spcBef>
              <a:spcAft>
                <a:spcPct val="0"/>
              </a:spcAft>
              <a:defRPr kumimoji="1">
                <a:solidFill>
                  <a:schemeClr val="tx1"/>
                </a:solidFill>
                <a:latin typeface="Calibri" pitchFamily="34" charset="0"/>
                <a:ea typeface="PMingLiU" pitchFamily="18" charset="-120"/>
              </a:defRPr>
            </a:lvl7pPr>
            <a:lvl8pPr marL="3429000" indent="-228600" eaLnBrk="0" fontAlgn="base" hangingPunct="0">
              <a:spcBef>
                <a:spcPct val="0"/>
              </a:spcBef>
              <a:spcAft>
                <a:spcPct val="0"/>
              </a:spcAft>
              <a:defRPr kumimoji="1">
                <a:solidFill>
                  <a:schemeClr val="tx1"/>
                </a:solidFill>
                <a:latin typeface="Calibri" pitchFamily="34" charset="0"/>
                <a:ea typeface="PMingLiU" pitchFamily="18" charset="-120"/>
              </a:defRPr>
            </a:lvl8pPr>
            <a:lvl9pPr marL="3886200" indent="-228600" eaLnBrk="0" fontAlgn="base" hangingPunct="0">
              <a:spcBef>
                <a:spcPct val="0"/>
              </a:spcBef>
              <a:spcAft>
                <a:spcPct val="0"/>
              </a:spcAft>
              <a:defRPr kumimoji="1">
                <a:solidFill>
                  <a:schemeClr val="tx1"/>
                </a:solidFill>
                <a:latin typeface="Calibri" pitchFamily="34" charset="0"/>
                <a:ea typeface="PMingLiU" pitchFamily="18" charset="-120"/>
              </a:defRPr>
            </a:lvl9pPr>
          </a:lstStyle>
          <a:p>
            <a:pPr marL="0" indent="0" eaLnBrk="1" hangingPunct="1"/>
            <a:r>
              <a:rPr kumimoji="0" lang="zh-CN" altLang="en-US" sz="2000" dirty="0" smtClean="0">
                <a:solidFill>
                  <a:srgbClr val="FF0000"/>
                </a:solidFill>
                <a:ea typeface="宋体" pitchFamily="2" charset="-122"/>
              </a:rPr>
              <a:t>海量数据就是大数据吗</a:t>
            </a:r>
            <a:r>
              <a:rPr kumimoji="0" lang="en-US" altLang="zh-CN" sz="2000" dirty="0" smtClean="0">
                <a:solidFill>
                  <a:srgbClr val="FF0000"/>
                </a:solidFill>
                <a:ea typeface="宋体" pitchFamily="2" charset="-122"/>
              </a:rPr>
              <a:t>?</a:t>
            </a:r>
            <a:r>
              <a:rPr kumimoji="0" lang="en-US" altLang="zh-TW" sz="2000" dirty="0" smtClean="0">
                <a:solidFill>
                  <a:srgbClr val="FF0000"/>
                </a:solidFill>
              </a:rPr>
              <a:t> </a:t>
            </a:r>
            <a:endParaRPr kumimoji="0" lang="zh-TW" altLang="en-US" sz="2000" dirty="0" smtClean="0">
              <a:solidFill>
                <a:srgbClr val="FF0000"/>
              </a:solidFill>
            </a:endParaRPr>
          </a:p>
        </p:txBody>
      </p:sp>
    </p:spTree>
    <p:extLst>
      <p:ext uri="{BB962C8B-B14F-4D97-AF65-F5344CB8AC3E}">
        <p14:creationId xmlns:p14="http://schemas.microsoft.com/office/powerpoint/2010/main" val="17368224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1.2 </a:t>
            </a:r>
            <a:r>
              <a:rPr lang="zh-CN" altLang="en-US" dirty="0" smtClean="0"/>
              <a:t>大数据的基本概念</a:t>
            </a:r>
            <a:endParaRPr lang="zh-CN" altLang="en-US" dirty="0"/>
          </a:p>
        </p:txBody>
      </p:sp>
      <p:sp>
        <p:nvSpPr>
          <p:cNvPr id="5" name="内容占位符 4"/>
          <p:cNvSpPr>
            <a:spLocks noGrp="1"/>
          </p:cNvSpPr>
          <p:nvPr>
            <p:ph sz="quarter" idx="10"/>
          </p:nvPr>
        </p:nvSpPr>
        <p:spPr>
          <a:xfrm>
            <a:off x="665163" y="1436688"/>
            <a:ext cx="7844692" cy="4702175"/>
          </a:xfrm>
        </p:spPr>
        <p:txBody>
          <a:bodyPr/>
          <a:lstStyle/>
          <a:p>
            <a:r>
              <a:rPr lang="zh-CN" altLang="en-US" dirty="0"/>
              <a:t>大数据本身是一个比较抽象的概念，单从字面来看，它表示数据规模的庞大。但是仅仅数量上的庞大显然无法看出大数据这一概念和以往的“海量数据”（</a:t>
            </a:r>
            <a:r>
              <a:rPr lang="en-US" altLang="zh-CN" dirty="0"/>
              <a:t>Massive Data</a:t>
            </a:r>
            <a:r>
              <a:rPr lang="zh-CN" altLang="en-US" dirty="0"/>
              <a:t>）、“超大规模数据”</a:t>
            </a:r>
            <a:r>
              <a:rPr lang="en-US" altLang="zh-CN" dirty="0"/>
              <a:t>(Very Large Data)</a:t>
            </a:r>
            <a:r>
              <a:rPr lang="zh-CN" altLang="en-US" dirty="0"/>
              <a:t>等概念之间有何区别。</a:t>
            </a:r>
            <a:r>
              <a:rPr lang="zh-CN" altLang="en-US" dirty="0">
                <a:solidFill>
                  <a:srgbClr val="FF0000"/>
                </a:solidFill>
              </a:rPr>
              <a:t>对于大数据尚未有一个公认的定义</a:t>
            </a:r>
            <a:r>
              <a:rPr lang="zh-CN" altLang="en-US" dirty="0"/>
              <a:t>，不同的定义基本是从大数据的特征出发，通过这些特征的阐述和归纳，试图给出其定义。</a:t>
            </a:r>
            <a:endParaRPr lang="en-US" altLang="zh-CN" dirty="0" smtClean="0"/>
          </a:p>
          <a:p>
            <a:r>
              <a:rPr lang="zh-CN" altLang="en-US" dirty="0" smtClean="0"/>
              <a:t>维基百科，</a:t>
            </a:r>
            <a:r>
              <a:rPr lang="zh-CN" altLang="en-US" dirty="0" smtClean="0">
                <a:solidFill>
                  <a:srgbClr val="FF0000"/>
                </a:solidFill>
              </a:rPr>
              <a:t>大数据</a:t>
            </a:r>
            <a:r>
              <a:rPr lang="zh-CN" altLang="en-US" dirty="0" smtClean="0"/>
              <a:t>指</a:t>
            </a:r>
            <a:r>
              <a:rPr lang="zh-CN" altLang="en-US" dirty="0"/>
              <a:t>的</a:t>
            </a:r>
            <a:r>
              <a:rPr lang="zh-CN" altLang="en-US" dirty="0" smtClean="0"/>
              <a:t>是</a:t>
            </a:r>
            <a:r>
              <a:rPr lang="zh-CN" altLang="en-US" dirty="0"/>
              <a:t>网络公司日常运营所生成和积累用户网络行为数据增长如此之快，以至于难以使用现有的数据库管理工具来驾驭，困难存在于</a:t>
            </a:r>
            <a:r>
              <a:rPr lang="zh-CN" altLang="en-US" dirty="0">
                <a:solidFill>
                  <a:srgbClr val="FF0000"/>
                </a:solidFill>
              </a:rPr>
              <a:t>数据的获取，存储，搜索，共享，分析和可视化</a:t>
            </a:r>
            <a:r>
              <a:rPr lang="zh-CN" altLang="en-US" dirty="0"/>
              <a:t>等方面。</a:t>
            </a:r>
          </a:p>
        </p:txBody>
      </p:sp>
      <p:sp>
        <p:nvSpPr>
          <p:cNvPr id="3" name="日期占位符 2"/>
          <p:cNvSpPr>
            <a:spLocks noGrp="1"/>
          </p:cNvSpPr>
          <p:nvPr>
            <p:ph type="dt" sz="half" idx="4294967295"/>
          </p:nvPr>
        </p:nvSpPr>
        <p:spPr>
          <a:xfrm>
            <a:off x="0" y="6356350"/>
            <a:ext cx="2844800" cy="365125"/>
          </a:xfrm>
        </p:spPr>
        <p:txBody>
          <a:bodyPr/>
          <a:lstStyle/>
          <a:p>
            <a:fld id="{B5AA9735-300F-4A90-83BD-67B52765E33A}" type="datetime1">
              <a:rPr lang="zh-CN" altLang="en-US" smtClean="0"/>
              <a:pPr/>
              <a:t>2013/5/24</a:t>
            </a:fld>
            <a:endParaRPr lang="zh-CN" altLang="en-US" sz="180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7927" y="2672916"/>
            <a:ext cx="232997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702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3550" y="1547694"/>
            <a:ext cx="3334642" cy="1357322"/>
          </a:xfrm>
          <a:prstGeom prst="rect">
            <a:avLst/>
          </a:prstGeom>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prstClr val="white"/>
                </a:solidFill>
                <a:ea typeface="黑体" pitchFamily="49" charset="-122"/>
              </a:rPr>
              <a:t>规模性</a:t>
            </a:r>
            <a:r>
              <a:rPr lang="en-US" altLang="zh-CN" sz="2400" dirty="0" smtClean="0">
                <a:solidFill>
                  <a:prstClr val="white"/>
                </a:solidFill>
                <a:ea typeface="黑体" pitchFamily="49" charset="-122"/>
              </a:rPr>
              <a:t>Volume</a:t>
            </a:r>
            <a:endParaRPr lang="zh-CN" altLang="en-US" sz="2400" dirty="0">
              <a:solidFill>
                <a:prstClr val="white"/>
              </a:solidFill>
              <a:ea typeface="黑体" pitchFamily="49" charset="-122"/>
            </a:endParaRPr>
          </a:p>
        </p:txBody>
      </p:sp>
      <p:sp>
        <p:nvSpPr>
          <p:cNvPr id="13" name="矩形 12"/>
          <p:cNvSpPr/>
          <p:nvPr/>
        </p:nvSpPr>
        <p:spPr>
          <a:xfrm>
            <a:off x="483550" y="2905016"/>
            <a:ext cx="3334642" cy="1285884"/>
          </a:xfrm>
          <a:prstGeom prst="rect">
            <a:avLst/>
          </a:prstGeom>
          <a:effectLst>
            <a:outerShdw blurRad="40000" dist="20000" dir="5400000" rotWithShape="0">
              <a:srgbClr val="000000">
                <a:alpha val="38000"/>
              </a:srgbClr>
            </a:outerShdw>
            <a:softEdge rad="127000"/>
          </a:effectLst>
        </p:spPr>
        <p:style>
          <a:lnRef idx="1">
            <a:schemeClr val="accent2"/>
          </a:lnRef>
          <a:fillRef idx="2">
            <a:schemeClr val="accent2"/>
          </a:fillRef>
          <a:effectRef idx="1">
            <a:schemeClr val="accent2"/>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gn="ctr">
              <a:defRPr/>
            </a:pPr>
            <a:r>
              <a:rPr lang="zh-CN" altLang="en-US" sz="2400" dirty="0" smtClean="0">
                <a:solidFill>
                  <a:srgbClr val="000000"/>
                </a:solidFill>
                <a:ea typeface="黑体" pitchFamily="49" charset="-122"/>
              </a:rPr>
              <a:t>多样性</a:t>
            </a:r>
            <a:r>
              <a:rPr lang="en-US" altLang="zh-TW" sz="2400" dirty="0" smtClean="0">
                <a:solidFill>
                  <a:srgbClr val="000000"/>
                </a:solidFill>
              </a:rPr>
              <a:t>Variety</a:t>
            </a:r>
            <a:endParaRPr lang="zh-CN" altLang="en-US" sz="2400" dirty="0" smtClean="0">
              <a:solidFill>
                <a:srgbClr val="000000"/>
              </a:solidFill>
              <a:ea typeface="黑体" pitchFamily="49" charset="-122"/>
            </a:endParaRPr>
          </a:p>
        </p:txBody>
      </p:sp>
      <p:sp>
        <p:nvSpPr>
          <p:cNvPr id="14" name="矩形 13"/>
          <p:cNvSpPr/>
          <p:nvPr/>
        </p:nvSpPr>
        <p:spPr>
          <a:xfrm>
            <a:off x="483550" y="4390964"/>
            <a:ext cx="3334642" cy="1071570"/>
          </a:xfrm>
          <a:prstGeom prst="rect">
            <a:avLst/>
          </a:prstGeom>
          <a:effectLst>
            <a:outerShdw blurRad="40000" dist="20000" dir="5400000" rotWithShape="0">
              <a:srgbClr val="000000">
                <a:alpha val="38000"/>
              </a:srgbClr>
            </a:outerShdw>
            <a:softEdge rad="127000"/>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sz="2400" dirty="0">
                <a:solidFill>
                  <a:prstClr val="black"/>
                </a:solidFill>
                <a:ea typeface="黑体" pitchFamily="49" charset="-122"/>
              </a:rPr>
              <a:t>高速性</a:t>
            </a:r>
            <a:r>
              <a:rPr lang="en-US" sz="2400" dirty="0" smtClean="0">
                <a:solidFill>
                  <a:prstClr val="black"/>
                </a:solidFill>
              </a:rPr>
              <a:t>Velocity</a:t>
            </a:r>
            <a:endParaRPr lang="zh-CN" altLang="en-US" sz="2400" dirty="0">
              <a:solidFill>
                <a:prstClr val="black"/>
              </a:solidFill>
              <a:ea typeface="黑体" pitchFamily="49" charset="-122"/>
            </a:endParaRPr>
          </a:p>
        </p:txBody>
      </p:sp>
      <p:sp>
        <p:nvSpPr>
          <p:cNvPr id="15" name="矩形 14"/>
          <p:cNvSpPr/>
          <p:nvPr/>
        </p:nvSpPr>
        <p:spPr>
          <a:xfrm>
            <a:off x="4104018" y="1547694"/>
            <a:ext cx="7240936" cy="1214446"/>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r>
              <a:rPr lang="zh-CN" altLang="en-US" i="1" dirty="0" smtClean="0">
                <a:solidFill>
                  <a:srgbClr val="FF0000"/>
                </a:solidFill>
                <a:ea typeface="黑体" pitchFamily="49" charset="-122"/>
              </a:rPr>
              <a:t>非结构化数据</a:t>
            </a:r>
            <a:r>
              <a:rPr lang="zh-CN" altLang="en-US" dirty="0" smtClean="0">
                <a:solidFill>
                  <a:srgbClr val="000000"/>
                </a:solidFill>
                <a:ea typeface="黑体" pitchFamily="49" charset="-122"/>
              </a:rPr>
              <a:t>的超大规模和增长</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总数据量的</a:t>
            </a:r>
            <a:r>
              <a:rPr lang="en-US" altLang="zh-CN" dirty="0" smtClean="0">
                <a:solidFill>
                  <a:srgbClr val="000000"/>
                </a:solidFill>
                <a:ea typeface="黑体" pitchFamily="49" charset="-122"/>
              </a:rPr>
              <a:t>80~90%</a:t>
            </a:r>
          </a:p>
          <a:p>
            <a:pPr>
              <a:defRPr/>
            </a:pPr>
            <a:r>
              <a:rPr lang="zh-CN" altLang="en-US" dirty="0" smtClean="0">
                <a:solidFill>
                  <a:srgbClr val="000000"/>
                </a:solidFill>
                <a:ea typeface="黑体" pitchFamily="49" charset="-122"/>
              </a:rPr>
              <a:t>比结构化数据增长快</a:t>
            </a:r>
            <a:r>
              <a:rPr lang="en-US" altLang="zh-CN" dirty="0" smtClean="0">
                <a:solidFill>
                  <a:srgbClr val="000000"/>
                </a:solidFill>
                <a:ea typeface="黑体" pitchFamily="49" charset="-122"/>
              </a:rPr>
              <a:t>10</a:t>
            </a:r>
            <a:r>
              <a:rPr lang="zh-CN" altLang="en-US" dirty="0" smtClean="0">
                <a:solidFill>
                  <a:srgbClr val="000000"/>
                </a:solidFill>
                <a:ea typeface="黑体" pitchFamily="49" charset="-122"/>
              </a:rPr>
              <a:t>倍到</a:t>
            </a:r>
            <a:r>
              <a:rPr lang="en-US" altLang="zh-CN" dirty="0" smtClean="0">
                <a:solidFill>
                  <a:srgbClr val="000000"/>
                </a:solidFill>
                <a:ea typeface="黑体" pitchFamily="49" charset="-122"/>
              </a:rPr>
              <a:t>50</a:t>
            </a:r>
            <a:r>
              <a:rPr lang="zh-CN" altLang="en-US" dirty="0" smtClean="0">
                <a:solidFill>
                  <a:srgbClr val="000000"/>
                </a:solidFill>
                <a:ea typeface="黑体" pitchFamily="49" charset="-122"/>
              </a:rPr>
              <a:t>倍</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是传统数据仓库的</a:t>
            </a:r>
            <a:r>
              <a:rPr lang="en-US" altLang="zh-CN" dirty="0" smtClean="0">
                <a:solidFill>
                  <a:srgbClr val="000000"/>
                </a:solidFill>
                <a:ea typeface="黑体" pitchFamily="49" charset="-122"/>
              </a:rPr>
              <a:t>10</a:t>
            </a:r>
            <a:r>
              <a:rPr lang="zh-CN" altLang="en-US" dirty="0" smtClean="0">
                <a:solidFill>
                  <a:srgbClr val="000000"/>
                </a:solidFill>
                <a:ea typeface="黑体" pitchFamily="49" charset="-122"/>
              </a:rPr>
              <a:t>倍到</a:t>
            </a:r>
            <a:r>
              <a:rPr lang="en-US" altLang="zh-CN" dirty="0" smtClean="0">
                <a:solidFill>
                  <a:srgbClr val="000000"/>
                </a:solidFill>
                <a:ea typeface="黑体" pitchFamily="49" charset="-122"/>
              </a:rPr>
              <a:t>50</a:t>
            </a:r>
            <a:r>
              <a:rPr lang="zh-CN" altLang="en-US" dirty="0" smtClean="0">
                <a:solidFill>
                  <a:srgbClr val="000000"/>
                </a:solidFill>
                <a:ea typeface="黑体" pitchFamily="49" charset="-122"/>
              </a:rPr>
              <a:t>倍</a:t>
            </a:r>
          </a:p>
        </p:txBody>
      </p:sp>
      <p:sp>
        <p:nvSpPr>
          <p:cNvPr id="16" name="矩形 15"/>
          <p:cNvSpPr/>
          <p:nvPr/>
        </p:nvSpPr>
        <p:spPr>
          <a:xfrm>
            <a:off x="4104018" y="2833578"/>
            <a:ext cx="7240936" cy="128588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大数据的异构和多样性</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很多不同形式（文本、图像、视频、机器数据）</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无模式或者模式不明显</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不连贯的语法或句义</a:t>
            </a:r>
            <a:endParaRPr lang="en-US" altLang="zh-CN" dirty="0" smtClean="0">
              <a:solidFill>
                <a:srgbClr val="000000"/>
              </a:solidFill>
              <a:ea typeface="黑体" pitchFamily="49" charset="-122"/>
            </a:endParaRPr>
          </a:p>
          <a:p>
            <a:pPr>
              <a:defRPr/>
            </a:pPr>
            <a:endParaRPr lang="zh-CN" altLang="en-US" dirty="0" smtClean="0">
              <a:solidFill>
                <a:srgbClr val="000000"/>
              </a:solidFill>
              <a:ea typeface="黑体" pitchFamily="49" charset="-122"/>
            </a:endParaRPr>
          </a:p>
        </p:txBody>
      </p:sp>
      <p:sp>
        <p:nvSpPr>
          <p:cNvPr id="17" name="矩形 16"/>
          <p:cNvSpPr/>
          <p:nvPr/>
        </p:nvSpPr>
        <p:spPr>
          <a:xfrm>
            <a:off x="4104018" y="4390964"/>
            <a:ext cx="7240936" cy="100013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lang="en-US" altLang="zh-CN" smtClean="0">
              <a:solidFill>
                <a:srgbClr val="000000"/>
              </a:solidFill>
              <a:ea typeface="黑体" pitchFamily="49" charset="-122"/>
            </a:endParaRPr>
          </a:p>
          <a:p>
            <a:pPr>
              <a:defRPr/>
            </a:pPr>
            <a:r>
              <a:rPr lang="zh-CN" altLang="en-US" i="1" smtClean="0">
                <a:solidFill>
                  <a:srgbClr val="FF0000"/>
                </a:solidFill>
                <a:ea typeface="黑体" pitchFamily="49" charset="-122"/>
              </a:rPr>
              <a:t>实时分析</a:t>
            </a:r>
            <a:r>
              <a:rPr lang="zh-CN" altLang="en-US" smtClean="0">
                <a:solidFill>
                  <a:srgbClr val="000000"/>
                </a:solidFill>
                <a:ea typeface="黑体" pitchFamily="49" charset="-122"/>
              </a:rPr>
              <a:t>而非批量式分析</a:t>
            </a:r>
            <a:endParaRPr lang="en-US" altLang="zh-CN" smtClean="0">
              <a:solidFill>
                <a:srgbClr val="000000"/>
              </a:solidFill>
              <a:ea typeface="黑体" pitchFamily="49" charset="-122"/>
            </a:endParaRPr>
          </a:p>
          <a:p>
            <a:pPr>
              <a:defRPr/>
            </a:pPr>
            <a:r>
              <a:rPr lang="zh-CN" altLang="en-US" smtClean="0">
                <a:solidFill>
                  <a:srgbClr val="000000"/>
                </a:solidFill>
                <a:ea typeface="黑体" pitchFamily="49" charset="-122"/>
              </a:rPr>
              <a:t>数据输入、处理与丢弃</a:t>
            </a:r>
            <a:endParaRPr lang="en-US" altLang="zh-CN" smtClean="0">
              <a:solidFill>
                <a:srgbClr val="000000"/>
              </a:solidFill>
              <a:ea typeface="黑体" pitchFamily="49" charset="-122"/>
            </a:endParaRPr>
          </a:p>
          <a:p>
            <a:pPr>
              <a:defRPr/>
            </a:pPr>
            <a:r>
              <a:rPr lang="zh-CN" altLang="en-US" smtClean="0">
                <a:solidFill>
                  <a:srgbClr val="000000"/>
                </a:solidFill>
                <a:ea typeface="黑体" pitchFamily="49" charset="-122"/>
              </a:rPr>
              <a:t>立竿见影而非事后见效</a:t>
            </a:r>
            <a:endParaRPr lang="en-US" altLang="zh-CN" smtClean="0">
              <a:solidFill>
                <a:srgbClr val="000000"/>
              </a:solidFill>
              <a:ea typeface="黑体" pitchFamily="49" charset="-122"/>
            </a:endParaRPr>
          </a:p>
          <a:p>
            <a:pPr>
              <a:defRPr/>
            </a:pPr>
            <a:endParaRPr lang="zh-CN" altLang="en-US" smtClean="0">
              <a:solidFill>
                <a:srgbClr val="000000"/>
              </a:solidFill>
              <a:ea typeface="黑体" pitchFamily="49" charset="-122"/>
            </a:endParaRPr>
          </a:p>
        </p:txBody>
      </p:sp>
      <p:sp>
        <p:nvSpPr>
          <p:cNvPr id="2" name="标题 1"/>
          <p:cNvSpPr>
            <a:spLocks noGrp="1"/>
          </p:cNvSpPr>
          <p:nvPr>
            <p:ph type="title"/>
          </p:nvPr>
        </p:nvSpPr>
        <p:spPr/>
        <p:txBody>
          <a:bodyPr/>
          <a:lstStyle/>
          <a:p>
            <a:r>
              <a:rPr lang="en-US" altLang="zh-CN" dirty="0"/>
              <a:t>1.2 </a:t>
            </a:r>
            <a:r>
              <a:rPr lang="zh-CN" altLang="en-US" dirty="0"/>
              <a:t>大数据的基本概念</a:t>
            </a:r>
          </a:p>
        </p:txBody>
      </p:sp>
      <p:sp>
        <p:nvSpPr>
          <p:cNvPr id="3" name="内容占位符 2"/>
          <p:cNvSpPr>
            <a:spLocks noGrp="1"/>
          </p:cNvSpPr>
          <p:nvPr>
            <p:ph sz="quarter" idx="10"/>
          </p:nvPr>
        </p:nvSpPr>
        <p:spPr>
          <a:xfrm>
            <a:off x="-1" y="1124744"/>
            <a:ext cx="3073251" cy="559418"/>
          </a:xfrm>
        </p:spPr>
        <p:txBody>
          <a:bodyPr/>
          <a:lstStyle/>
          <a:p>
            <a:r>
              <a:rPr lang="zh-CN" altLang="en-US" b="1" dirty="0">
                <a:ea typeface="宋体" pitchFamily="2" charset="-122"/>
              </a:rPr>
              <a:t>大数据的</a:t>
            </a:r>
            <a:r>
              <a:rPr lang="en-US" altLang="zh-CN" b="1" dirty="0">
                <a:ea typeface="宋体" pitchFamily="2" charset="-122"/>
              </a:rPr>
              <a:t>4V</a:t>
            </a:r>
            <a:r>
              <a:rPr lang="zh-CN" altLang="en-US" b="1" dirty="0">
                <a:ea typeface="宋体" pitchFamily="2" charset="-122"/>
              </a:rPr>
              <a:t>特性</a:t>
            </a:r>
            <a:endParaRPr lang="zh-CN" altLang="en-US" b="1" dirty="0"/>
          </a:p>
        </p:txBody>
      </p:sp>
      <p:sp>
        <p:nvSpPr>
          <p:cNvPr id="4" name="矩形 3"/>
          <p:cNvSpPr/>
          <p:nvPr/>
        </p:nvSpPr>
        <p:spPr>
          <a:xfrm>
            <a:off x="483169" y="5418910"/>
            <a:ext cx="3334642" cy="1143008"/>
          </a:xfrm>
          <a:prstGeom prst="rect">
            <a:avLst/>
          </a:prstGeom>
          <a:effectLst>
            <a:outerShdw blurRad="40000" dist="23000" dir="5400000" rotWithShape="0">
              <a:srgbClr val="000000">
                <a:alpha val="35000"/>
              </a:srgbClr>
            </a:outerShdw>
            <a:softEdge rad="127000"/>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zh-CN" altLang="en-US" sz="2400" dirty="0" smtClean="0">
                <a:solidFill>
                  <a:prstClr val="white"/>
                </a:solidFill>
                <a:ea typeface="黑体" pitchFamily="49" charset="-122"/>
              </a:rPr>
              <a:t>价值性</a:t>
            </a:r>
            <a:r>
              <a:rPr lang="en-US" altLang="zh-CN" sz="2400" dirty="0" smtClean="0">
                <a:solidFill>
                  <a:prstClr val="white"/>
                </a:solidFill>
                <a:ea typeface="黑体" pitchFamily="49" charset="-122"/>
              </a:rPr>
              <a:t>Value</a:t>
            </a:r>
            <a:endParaRPr lang="zh-CN" altLang="en-US" sz="2400" dirty="0">
              <a:solidFill>
                <a:prstClr val="white"/>
              </a:solidFill>
              <a:ea typeface="黑体" pitchFamily="49" charset="-122"/>
            </a:endParaRPr>
          </a:p>
        </p:txBody>
      </p:sp>
      <p:sp>
        <p:nvSpPr>
          <p:cNvPr id="5" name="矩形 4"/>
          <p:cNvSpPr/>
          <p:nvPr/>
        </p:nvSpPr>
        <p:spPr>
          <a:xfrm>
            <a:off x="4103637" y="5347472"/>
            <a:ext cx="7240936" cy="128588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defRPr/>
            </a:pP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大量的不相关信息</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对未来趋势与模式的可预测分析</a:t>
            </a:r>
            <a:endParaRPr lang="en-US" altLang="zh-CN" dirty="0" smtClean="0">
              <a:solidFill>
                <a:srgbClr val="000000"/>
              </a:solidFill>
              <a:ea typeface="黑体" pitchFamily="49" charset="-122"/>
            </a:endParaRPr>
          </a:p>
          <a:p>
            <a:pPr>
              <a:defRPr/>
            </a:pPr>
            <a:r>
              <a:rPr lang="zh-CN" altLang="en-US" dirty="0" smtClean="0">
                <a:solidFill>
                  <a:srgbClr val="000000"/>
                </a:solidFill>
                <a:ea typeface="黑体" pitchFamily="49" charset="-122"/>
              </a:rPr>
              <a:t>深度复杂分析（机器学习、人工智能</a:t>
            </a:r>
            <a:r>
              <a:rPr lang="en-US" altLang="zh-CN" dirty="0" err="1" smtClean="0">
                <a:solidFill>
                  <a:srgbClr val="000000"/>
                </a:solidFill>
                <a:ea typeface="黑体" pitchFamily="49" charset="-122"/>
              </a:rPr>
              <a:t>Vs</a:t>
            </a:r>
            <a:r>
              <a:rPr lang="zh-CN" altLang="en-US" dirty="0" smtClean="0">
                <a:solidFill>
                  <a:srgbClr val="000000"/>
                </a:solidFill>
                <a:ea typeface="黑体" pitchFamily="49" charset="-122"/>
              </a:rPr>
              <a:t>传统商务智能</a:t>
            </a:r>
            <a:r>
              <a:rPr lang="en-US" altLang="zh-CN" dirty="0" smtClean="0">
                <a:solidFill>
                  <a:srgbClr val="000000"/>
                </a:solidFill>
                <a:ea typeface="黑体" pitchFamily="49" charset="-122"/>
              </a:rPr>
              <a:t>(</a:t>
            </a:r>
            <a:r>
              <a:rPr lang="zh-CN" altLang="en-US" dirty="0" smtClean="0">
                <a:solidFill>
                  <a:srgbClr val="000000"/>
                </a:solidFill>
                <a:ea typeface="黑体" pitchFamily="49" charset="-122"/>
              </a:rPr>
              <a:t>咨询、报告等）</a:t>
            </a:r>
            <a:endParaRPr lang="en-US" altLang="zh-CN" dirty="0" smtClean="0">
              <a:solidFill>
                <a:srgbClr val="000000"/>
              </a:solidFill>
              <a:ea typeface="黑体" pitchFamily="49" charset="-122"/>
            </a:endParaRPr>
          </a:p>
          <a:p>
            <a:pPr>
              <a:defRPr/>
            </a:pPr>
            <a:endParaRPr lang="zh-CN" altLang="en-US" dirty="0" smtClean="0">
              <a:solidFill>
                <a:srgbClr val="000000"/>
              </a:solidFill>
              <a:ea typeface="黑体" pitchFamily="49" charset="-122"/>
            </a:endParaRPr>
          </a:p>
        </p:txBody>
      </p:sp>
    </p:spTree>
    <p:extLst>
      <p:ext uri="{BB962C8B-B14F-4D97-AF65-F5344CB8AC3E}">
        <p14:creationId xmlns:p14="http://schemas.microsoft.com/office/powerpoint/2010/main" val="33253140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157257791</TotalTime>
  <Pages>0</Pages>
  <Words>8950</Words>
  <Characters>0</Characters>
  <Application>Microsoft Office PowerPoint</Application>
  <DocSecurity>0</DocSecurity>
  <PresentationFormat>自定义</PresentationFormat>
  <Lines>0</Lines>
  <Paragraphs>525</Paragraphs>
  <Slides>40</Slides>
  <Notes>30</Notes>
  <HiddenSlides>0</HiddenSlides>
  <MMClips>1</MMClips>
  <ScaleCrop>false</ScaleCrop>
  <HeadingPairs>
    <vt:vector size="4" baseType="variant">
      <vt:variant>
        <vt:lpstr>主题</vt:lpstr>
      </vt:variant>
      <vt:variant>
        <vt:i4>3</vt:i4>
      </vt:variant>
      <vt:variant>
        <vt:lpstr>幻灯片标题</vt:lpstr>
      </vt:variant>
      <vt:variant>
        <vt:i4>40</vt:i4>
      </vt:variant>
    </vt:vector>
  </HeadingPairs>
  <TitlesOfParts>
    <vt:vector size="43" baseType="lpstr">
      <vt:lpstr>Office 主题</vt:lpstr>
      <vt:lpstr>1_Office 主题</vt:lpstr>
      <vt:lpstr>Office 佈景主題</vt:lpstr>
      <vt:lpstr>PowerPoint 演示文稿</vt:lpstr>
      <vt:lpstr>PowerPoint 演示文稿</vt:lpstr>
      <vt:lpstr>不知道BIG DATA? 你就out了!</vt:lpstr>
      <vt:lpstr>为什么研究大数据？</vt:lpstr>
      <vt:lpstr>为什么研究大数据？</vt:lpstr>
      <vt:lpstr>走近Big Data</vt:lpstr>
      <vt:lpstr>1.1 大数据兴起的背景</vt:lpstr>
      <vt:lpstr>1.2 大数据的基本概念</vt:lpstr>
      <vt:lpstr>1.2 大数据的基本概念</vt:lpstr>
      <vt:lpstr>1.3大数据的几个主要来源</vt:lpstr>
      <vt:lpstr>1.3大数据的几个主要来源</vt:lpstr>
      <vt:lpstr>1.4 从数据库（DB）到大数据（BD）</vt:lpstr>
      <vt:lpstr>1.4 从数据库（DB）到大数据（BD）</vt:lpstr>
      <vt:lpstr>走近Big Data</vt:lpstr>
      <vt:lpstr>2.1大数据处理的基本流程</vt:lpstr>
      <vt:lpstr>2.1大数据处理的基本流程</vt:lpstr>
      <vt:lpstr>2.2大数据的相关技术</vt:lpstr>
      <vt:lpstr>2.3 hadoop和MapReduce构架</vt:lpstr>
      <vt:lpstr>2.3 hadoop和MapReduce构架</vt:lpstr>
      <vt:lpstr>2.4 数据库系统</vt:lpstr>
      <vt:lpstr>2.5 数据可视化分析技术</vt:lpstr>
      <vt:lpstr>2.6 大数据处理工具</vt:lpstr>
      <vt:lpstr>走近Big Data</vt:lpstr>
      <vt:lpstr>3.1中国大数据市场分析</vt:lpstr>
      <vt:lpstr>3.2中国企业大数据现状</vt:lpstr>
      <vt:lpstr>3.3企业大数据应用需求分析</vt:lpstr>
      <vt:lpstr>3.4大数据应用案例（农夫山泉）</vt:lpstr>
      <vt:lpstr>3.4大数据应用案例（“数字黄河”）</vt:lpstr>
      <vt:lpstr>大数据的应用不仅仅是精准营销</vt:lpstr>
      <vt:lpstr>3.6医疗大数据应用场景</vt:lpstr>
      <vt:lpstr>3.7能源遇到大数据</vt:lpstr>
      <vt:lpstr>大数据生态图谱</vt:lpstr>
      <vt:lpstr>走近Big Data</vt:lpstr>
      <vt:lpstr>4.1大数据集成</vt:lpstr>
      <vt:lpstr>4.2大数据分析（Analytics）</vt:lpstr>
      <vt:lpstr>4.3大数据隐私问题</vt:lpstr>
      <vt:lpstr>4.4大数据能耗问题</vt:lpstr>
      <vt:lpstr>专题小结</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朱孔真</cp:lastModifiedBy>
  <cp:revision>1227</cp:revision>
  <cp:lastPrinted>1899-12-30T00:00:00Z</cp:lastPrinted>
  <dcterms:created xsi:type="dcterms:W3CDTF">2012-10-07T00:28:00Z</dcterms:created>
  <dcterms:modified xsi:type="dcterms:W3CDTF">2013-05-24T05:42:54Z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2052-8.1.0.3260</vt:lpwstr>
  </property>
</Properties>
</file>